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9"/>
  </p:notesMasterIdLst>
  <p:sldIdLst>
    <p:sldId id="302" r:id="rId3"/>
    <p:sldId id="516" r:id="rId4"/>
    <p:sldId id="497" r:id="rId5"/>
    <p:sldId id="874" r:id="rId6"/>
    <p:sldId id="875" r:id="rId7"/>
    <p:sldId id="876" r:id="rId8"/>
    <p:sldId id="877" r:id="rId9"/>
    <p:sldId id="878" r:id="rId10"/>
    <p:sldId id="890" r:id="rId11"/>
    <p:sldId id="880" r:id="rId12"/>
    <p:sldId id="881" r:id="rId13"/>
    <p:sldId id="882" r:id="rId14"/>
    <p:sldId id="907" r:id="rId15"/>
    <p:sldId id="607" r:id="rId16"/>
    <p:sldId id="707" r:id="rId17"/>
    <p:sldId id="883" r:id="rId18"/>
    <p:sldId id="884" r:id="rId19"/>
    <p:sldId id="885" r:id="rId20"/>
    <p:sldId id="886" r:id="rId21"/>
    <p:sldId id="888" r:id="rId22"/>
    <p:sldId id="889" r:id="rId23"/>
    <p:sldId id="908" r:id="rId24"/>
    <p:sldId id="891" r:id="rId25"/>
    <p:sldId id="627" r:id="rId26"/>
    <p:sldId id="594" r:id="rId27"/>
    <p:sldId id="595" r:id="rId28"/>
    <p:sldId id="706" r:id="rId29"/>
    <p:sldId id="705" r:id="rId30"/>
    <p:sldId id="736" r:id="rId31"/>
    <p:sldId id="731" r:id="rId32"/>
    <p:sldId id="730" r:id="rId33"/>
    <p:sldId id="895" r:id="rId34"/>
    <p:sldId id="894" r:id="rId35"/>
    <p:sldId id="893" r:id="rId36"/>
    <p:sldId id="909" r:id="rId37"/>
    <p:sldId id="896" r:id="rId38"/>
    <p:sldId id="897" r:id="rId39"/>
    <p:sldId id="898" r:id="rId40"/>
    <p:sldId id="899" r:id="rId41"/>
    <p:sldId id="900" r:id="rId42"/>
    <p:sldId id="901" r:id="rId43"/>
    <p:sldId id="902" r:id="rId44"/>
    <p:sldId id="910" r:id="rId45"/>
    <p:sldId id="904" r:id="rId46"/>
    <p:sldId id="905" r:id="rId47"/>
    <p:sldId id="906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D4E79"/>
    <a:srgbClr val="FF40FF"/>
    <a:srgbClr val="0432FF"/>
    <a:srgbClr val="5188BF"/>
    <a:srgbClr val="00FA00"/>
    <a:srgbClr val="FCBE01"/>
    <a:srgbClr val="FFE8CB"/>
    <a:srgbClr val="FFF4E7"/>
    <a:srgbClr val="F2E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87040" autoAdjust="0"/>
  </p:normalViewPr>
  <p:slideViewPr>
    <p:cSldViewPr snapToGrid="0">
      <p:cViewPr varScale="1">
        <p:scale>
          <a:sx n="86" d="100"/>
          <a:sy n="86" d="100"/>
        </p:scale>
        <p:origin x="1860" y="4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5A9AD-AD87-48C0-8E9D-99481987F253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A54C2-C155-401B-88BE-B08BCC95F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能量集中在低频区域，所以低频发白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图像的傅里叶谱关于原点对称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通常情况下，图像具有很强的空域相关性，换句话说，相邻像素一般具有相同或相近的灰度值，反映在频域中就是图像的能量主要集中于低频成分。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感知器感知的是一个连续的图像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F(u,v)</a:t>
            </a:r>
            <a:r>
              <a:rPr lang="zh-CN" altLang="en-US" dirty="0"/>
              <a:t>中每一项都包括用指数项修改过的</a:t>
            </a:r>
            <a:r>
              <a:rPr lang="en-US" altLang="zh-CN" dirty="0"/>
              <a:t>f(x,y)</a:t>
            </a:r>
            <a:r>
              <a:rPr lang="zh-CN" altLang="en-US" dirty="0"/>
              <a:t>，所以直接将频域与图像空间域联系起来不可能，但是还是有一些联系关系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灰度较平坦图像的能量主要集中在低频成分，然而细节较丰富图像的能量分布范围较大，从中央部分向外遍及到高频成分，这说明细节丰富图像的高频成分较多。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75C96-EF6E-40C4-B8E9-F87A93C60C0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53E49"/>
                </a:solidFill>
                <a:latin typeface="微软雅黑" panose="020B0503020204020204" charset="-122"/>
                <a:ea typeface="微软雅黑" panose="020B0503020204020204" charset="-122"/>
              </a:rPr>
              <a:t>突出频率特征的傅里叶谱</a:t>
            </a:r>
            <a:endParaRPr lang="zh-CN" altLang="en-US" dirty="0">
              <a:solidFill>
                <a:srgbClr val="053E49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</a:rPr>
              <a:t>Basic properties of frequency domain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低通滤波器允许低频成分通过而限制高频成分通过的滤波器，作用是滤除图像中的边缘和细节，平滑和模糊图像。</a:t>
            </a:r>
          </a:p>
          <a:p>
            <a:r>
              <a:rPr lang="zh-CN" altLang="en-US" dirty="0"/>
              <a:t>高通滤波器是具有相反特性的滤波器，作用是滤除整体灰度水平，突出灰度的变化。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476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感知器感知的是一个连续的图像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Garamond" panose="02020404030301010803" pitchFamily="18" charset="0"/>
              </a:rPr>
              <a:t> Forensic application</a:t>
            </a:r>
            <a:endParaRPr lang="zh-CN" altLang="en-US" sz="1200" dirty="0">
              <a:latin typeface="Garamond" panose="02020404030301010803" pitchFamily="18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75C96-EF6E-40C4-B8E9-F87A93C60C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高通，降低了对比度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感知器感知的是一个连续的图像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54C2-C155-401B-88BE-B08BCC95FB5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>
            <a:lvl1pPr>
              <a:defRPr sz="4000" baseline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spcBef>
                <a:spcPts val="600"/>
              </a:spcBef>
              <a:buClr>
                <a:srgbClr val="053E49"/>
              </a:buClr>
              <a:buFont typeface="Wingdings 2" panose="05020102010507070707" pitchFamily="18" charset="2"/>
              <a:buChar char=""/>
              <a:defRPr sz="2400" b="1" baseline="0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 b="1" baseline="0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 b="1" baseline="0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 b="1" baseline="0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B7F91"/>
          </a:solidFill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20000"/>
              </a:lnSpc>
              <a:buClr>
                <a:srgbClr val="053E49"/>
              </a:buClr>
              <a:buFont typeface="Wingdings 2" panose="05020102010507070707" pitchFamily="18" charset="2"/>
              <a:buChar char=""/>
              <a:defRPr b="1">
                <a:latin typeface="Centaur" panose="02030504050205020304" pitchFamily="18" charset="0"/>
              </a:defRPr>
            </a:lvl1pPr>
            <a:lvl2pPr>
              <a:lnSpc>
                <a:spcPct val="120000"/>
              </a:lnSpc>
              <a:defRPr b="1">
                <a:latin typeface="Centaur" panose="02030504050205020304" pitchFamily="18" charset="0"/>
              </a:defRPr>
            </a:lvl2pPr>
            <a:lvl3pPr>
              <a:lnSpc>
                <a:spcPct val="120000"/>
              </a:lnSpc>
              <a:defRPr b="1">
                <a:latin typeface="Centaur" panose="02030504050205020304" pitchFamily="18" charset="0"/>
              </a:defRPr>
            </a:lvl3pPr>
            <a:lvl4pPr>
              <a:lnSpc>
                <a:spcPct val="120000"/>
              </a:lnSpc>
              <a:defRPr b="1">
                <a:latin typeface="Centaur" panose="02030504050205020304" pitchFamily="18" charset="0"/>
              </a:defRPr>
            </a:lvl4pPr>
            <a:lvl5pPr>
              <a:lnSpc>
                <a:spcPct val="120000"/>
              </a:lnSpc>
              <a:defRPr b="1">
                <a:latin typeface="Centaur" panose="020305040502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6331458"/>
            <a:ext cx="694944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12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76200"/>
            <a:ext cx="7793037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AA9F08F-6B02-46D1-A931-B6E3B9E67A82}" type="slidenum">
              <a:rPr lang="en-US" altLang="zh-TW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03868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02939-1786-4543-9929-EA4FEF12337C}" type="datetime1">
              <a:rPr lang="en-US"/>
              <a:t>3/10/2025</a:t>
            </a:fld>
            <a:endParaRPr lang="en-US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H.R. Pourreza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DFF1C0-CDA6-46D9-916C-1590BCD391DC}" type="slidenum">
              <a:rPr lang="ar-SA" altLang="zh-CN"/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99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7A41D-5AE0-4EAA-A7E8-7C005309387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43E-096F-464E-BBC6-786C19AD38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8175" y="0"/>
            <a:ext cx="8505825" cy="1231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0"/>
            <a:ext cx="657225" cy="1228725"/>
          </a:xfrm>
          <a:prstGeom prst="rect">
            <a:avLst/>
          </a:prstGeom>
          <a:solidFill>
            <a:srgbClr val="053E49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anchor="ctr" anchorCtr="1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fld id="{6D13C176-406F-4B1A-BA78-656BAB1AA59F}" type="slidenum">
              <a:rPr lang="en-US" altLang="zh-CN" smtClean="0">
                <a:solidFill>
                  <a:srgbClr val="FFFFFF"/>
                </a:solidFill>
                <a:ea typeface="宋体" panose="02010600030101010101" pitchFamily="2" charset="-122"/>
              </a:rPr>
              <a:t>‹#›</a:t>
            </a:fld>
            <a:endParaRPr lang="en-US" altLang="zh-CN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62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r" rtl="0" fontAlgn="base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27405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075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4338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.jpeg"/><Relationship Id="rId4" Type="http://schemas.openxmlformats.org/officeDocument/2006/relationships/image" Target="../media/image41.wmf"/><Relationship Id="rId9" Type="http://schemas.openxmlformats.org/officeDocument/2006/relationships/image" Target="../media/image4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9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tiff"/><Relationship Id="rId10" Type="http://schemas.openxmlformats.org/officeDocument/2006/relationships/image" Target="../media/image3.jpeg"/><Relationship Id="rId4" Type="http://schemas.openxmlformats.org/officeDocument/2006/relationships/image" Target="../media/image50.png"/><Relationship Id="rId9" Type="http://schemas.openxmlformats.org/officeDocument/2006/relationships/image" Target="../media/image4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6.GIF"/><Relationship Id="rId3" Type="http://schemas.openxmlformats.org/officeDocument/2006/relationships/image" Target="../media/image55.png"/><Relationship Id="rId7" Type="http://schemas.openxmlformats.org/officeDocument/2006/relationships/image" Target="../media/image57.wmf"/><Relationship Id="rId12" Type="http://schemas.openxmlformats.org/officeDocument/2006/relationships/image" Target="../media/image62.png"/><Relationship Id="rId17" Type="http://schemas.openxmlformats.org/officeDocument/2006/relationships/image" Target="../media/image64.wmf"/><Relationship Id="rId2" Type="http://schemas.openxmlformats.org/officeDocument/2006/relationships/notesSlide" Target="../notesSlides/notesSlide28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61.png"/><Relationship Id="rId5" Type="http://schemas.openxmlformats.org/officeDocument/2006/relationships/image" Target="../media/image56.wmf"/><Relationship Id="rId15" Type="http://schemas.openxmlformats.org/officeDocument/2006/relationships/image" Target="../media/image63.wmf"/><Relationship Id="rId10" Type="http://schemas.openxmlformats.org/officeDocument/2006/relationships/image" Target="../media/image60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59.png"/><Relationship Id="rId1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7.png"/><Relationship Id="rId10" Type="http://schemas.openxmlformats.org/officeDocument/2006/relationships/image" Target="../media/image41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1.png"/><Relationship Id="rId7" Type="http://schemas.openxmlformats.org/officeDocument/2006/relationships/image" Target="../media/image4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0.wmf"/><Relationship Id="rId5" Type="http://schemas.openxmlformats.org/officeDocument/2006/relationships/image" Target="../media/image73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72.png"/><Relationship Id="rId9" Type="http://schemas.openxmlformats.org/officeDocument/2006/relationships/image" Target="../media/image41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76.png"/><Relationship Id="rId7" Type="http://schemas.openxmlformats.org/officeDocument/2006/relationships/oleObject" Target="../embeddings/oleObject3.bin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78.png"/><Relationship Id="rId10" Type="http://schemas.openxmlformats.org/officeDocument/2006/relationships/image" Target="../media/image79.wmf"/><Relationship Id="rId4" Type="http://schemas.openxmlformats.org/officeDocument/2006/relationships/image" Target="../media/image77.png"/><Relationship Id="rId9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B22A830-B3B6-5FBB-5091-5A8F5C6FC6D6}"/>
              </a:ext>
            </a:extLst>
          </p:cNvPr>
          <p:cNvSpPr/>
          <p:nvPr/>
        </p:nvSpPr>
        <p:spPr>
          <a:xfrm>
            <a:off x="0" y="-26378"/>
            <a:ext cx="9144000" cy="494127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 26"/>
          <p:cNvGrpSpPr/>
          <p:nvPr/>
        </p:nvGrpSpPr>
        <p:grpSpPr>
          <a:xfrm>
            <a:off x="1309670" y="5886856"/>
            <a:ext cx="6986498" cy="738289"/>
            <a:chOff x="1584506" y="5896006"/>
            <a:chExt cx="6986498" cy="738289"/>
          </a:xfrm>
        </p:grpSpPr>
        <p:sp>
          <p:nvSpPr>
            <p:cNvPr id="20" name="副标题 2"/>
            <p:cNvSpPr txBox="1"/>
            <p:nvPr/>
          </p:nvSpPr>
          <p:spPr>
            <a:xfrm>
              <a:off x="1584506" y="5896006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solidFill>
                    <a:schemeClr val="accent2">
                      <a:lumMod val="7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南京信息工程大学</a:t>
              </a:r>
            </a:p>
          </p:txBody>
        </p:sp>
        <p:sp>
          <p:nvSpPr>
            <p:cNvPr id="24" name="副标题 2"/>
            <p:cNvSpPr txBox="1"/>
            <p:nvPr/>
          </p:nvSpPr>
          <p:spPr>
            <a:xfrm>
              <a:off x="1699149" y="6280028"/>
              <a:ext cx="6871855" cy="354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solidFill>
                    <a:srgbClr val="3C6488"/>
                  </a:solidFill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</a:rPr>
                <a:t>Nanjing University of Information Science and Technology</a:t>
              </a:r>
              <a:endParaRPr lang="zh-CN" altLang="en-US" sz="1800" dirty="0">
                <a:solidFill>
                  <a:srgbClr val="3C6488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0" y="1324819"/>
            <a:ext cx="9232900" cy="1223745"/>
          </a:xfrm>
          <a:solidFill>
            <a:schemeClr val="bg1">
              <a:alpha val="30000"/>
            </a:schemeClr>
          </a:solidFill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1570" y="5414026"/>
            <a:ext cx="6871855" cy="795536"/>
          </a:xfrm>
          <a:noFill/>
        </p:spPr>
        <p:txBody>
          <a:bodyPr>
            <a:noAutofit/>
          </a:bodyPr>
          <a:lstStyle/>
          <a:p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第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4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章 </a:t>
            </a:r>
            <a:r>
              <a:rPr lang="en-US" altLang="zh-CN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- </a:t>
            </a:r>
            <a:r>
              <a:rPr lang="zh-CN" altLang="en-US" dirty="0">
                <a:latin typeface="华光标题宋_CNKI" panose="02000500000000000000" pitchFamily="2" charset="-122"/>
                <a:ea typeface="华光标题宋_CNKI" panose="02000500000000000000" pitchFamily="2" charset="-122"/>
                <a:cs typeface="SimHei" charset="-122"/>
              </a:rPr>
              <a:t>频率域滤波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25" y="5535177"/>
            <a:ext cx="875116" cy="8559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C9475D-32C0-0E06-6633-45250559F3F7}"/>
              </a:ext>
            </a:extLst>
          </p:cNvPr>
          <p:cNvSpPr/>
          <p:nvPr/>
        </p:nvSpPr>
        <p:spPr>
          <a:xfrm rot="2696006">
            <a:off x="3770155" y="3709790"/>
            <a:ext cx="1320759" cy="1320759"/>
          </a:xfrm>
          <a:prstGeom prst="rect">
            <a:avLst/>
          </a:prstGeom>
          <a:noFill/>
          <a:ln w="63500"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69ACC4-DFCB-6ACC-B13D-76C51EB7064F}"/>
              </a:ext>
            </a:extLst>
          </p:cNvPr>
          <p:cNvSpPr/>
          <p:nvPr/>
        </p:nvSpPr>
        <p:spPr>
          <a:xfrm rot="2696006">
            <a:off x="3938998" y="3708437"/>
            <a:ext cx="1320759" cy="1320759"/>
          </a:xfrm>
          <a:prstGeom prst="rect">
            <a:avLst/>
          </a:prstGeom>
          <a:noFill/>
          <a:ln w="254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FA87F-93DE-77E4-A3DE-9246DCA8CE28}"/>
              </a:ext>
            </a:extLst>
          </p:cNvPr>
          <p:cNvCxnSpPr>
            <a:cxnSpLocks/>
          </p:cNvCxnSpPr>
          <p:nvPr/>
        </p:nvCxnSpPr>
        <p:spPr>
          <a:xfrm flipH="1">
            <a:off x="0" y="4371869"/>
            <a:ext cx="3174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C3BE42-0010-5792-CD7E-BEF0F1464B8B}"/>
              </a:ext>
            </a:extLst>
          </p:cNvPr>
          <p:cNvCxnSpPr>
            <a:cxnSpLocks/>
          </p:cNvCxnSpPr>
          <p:nvPr/>
        </p:nvCxnSpPr>
        <p:spPr>
          <a:xfrm flipH="1">
            <a:off x="5882050" y="4371866"/>
            <a:ext cx="3261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A565EE4B-8DDF-1BE6-1DAB-25D3DF776065}"/>
              </a:ext>
            </a:extLst>
          </p:cNvPr>
          <p:cNvSpPr txBox="1">
            <a:spLocks/>
          </p:cNvSpPr>
          <p:nvPr/>
        </p:nvSpPr>
        <p:spPr>
          <a:xfrm>
            <a:off x="0" y="2658721"/>
            <a:ext cx="9144000" cy="66488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Digital Image Processing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SimHei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3C5571-429D-C981-EC08-589C47B69105}"/>
              </a:ext>
            </a:extLst>
          </p:cNvPr>
          <p:cNvCxnSpPr>
            <a:cxnSpLocks/>
          </p:cNvCxnSpPr>
          <p:nvPr/>
        </p:nvCxnSpPr>
        <p:spPr>
          <a:xfrm flipH="1">
            <a:off x="0" y="4425735"/>
            <a:ext cx="31740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BF40FAA-8777-3FD1-C785-70B67C5B542F}"/>
              </a:ext>
            </a:extLst>
          </p:cNvPr>
          <p:cNvCxnSpPr>
            <a:cxnSpLocks/>
          </p:cNvCxnSpPr>
          <p:nvPr/>
        </p:nvCxnSpPr>
        <p:spPr>
          <a:xfrm flipH="1">
            <a:off x="5882050" y="4425732"/>
            <a:ext cx="3261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580" y="1341120"/>
            <a:ext cx="910209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图像乘以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宋体" charset="0"/>
                <a:ea typeface="宋体" charset="0"/>
                <a:cs typeface="Times New Roman Regular" panose="02020503050405090304" charset="0"/>
                <a:sym typeface="+mn-ea"/>
              </a:rPr>
              <a:t>－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1)</a:t>
            </a:r>
            <a:r>
              <a:rPr kumimoji="1" lang="en-US" altLang="zh-CN" sz="2800" baseline="300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x+y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后进行傅立叶变换的变化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2152015"/>
            <a:ext cx="3950335" cy="39751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289810" y="3394710"/>
            <a:ext cx="1566545" cy="1537335"/>
          </a:xfrm>
          <a:prstGeom prst="rect">
            <a:avLst/>
          </a:prstGeom>
          <a:noFill/>
          <a:ln w="444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9580" y="6034405"/>
            <a:ext cx="7026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8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使用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f</a:t>
            </a:r>
            <a:r>
              <a:rPr lang="en-US" altLang="zh-CN" sz="28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(</a:t>
            </a:r>
            <a:r>
              <a:rPr lang="en-US" altLang="zh-CN" sz="2800" i="1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x,y</a:t>
            </a:r>
            <a:r>
              <a:rPr lang="en-US" altLang="zh-CN" sz="28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做为输入时离散傅立叶变换的阵列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874870-9165-039C-1D67-F1D0DED4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D52343-4F59-D069-317E-BF7616AAD4F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87AF282-0A01-D4D5-A1CB-BEC22D72FEFE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9206F74D-58C5-7E0D-E0F0-68168A5C920E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97CC4DB2-608E-49D6-AFB9-ED521A666EE7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580" y="1341120"/>
            <a:ext cx="910209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图像乘以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宋体" charset="0"/>
                <a:ea typeface="宋体" charset="0"/>
                <a:cs typeface="Times New Roman Regular" panose="02020503050405090304" charset="0"/>
                <a:sym typeface="+mn-ea"/>
              </a:rPr>
              <a:t>－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1)</a:t>
            </a:r>
            <a:r>
              <a:rPr kumimoji="1" lang="en-US" altLang="zh-CN" sz="2800" baseline="300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x+y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后进行傅立叶变换的变化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2152015"/>
            <a:ext cx="3950335" cy="39751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16380" y="2632075"/>
            <a:ext cx="1566545" cy="1537335"/>
          </a:xfrm>
          <a:prstGeom prst="rect">
            <a:avLst/>
          </a:prstGeom>
          <a:noFill/>
          <a:ln w="44450" cmpd="sng">
            <a:solidFill>
              <a:srgbClr val="FCBE0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9580" y="6034405"/>
            <a:ext cx="81387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28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使用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f</a:t>
            </a:r>
            <a:r>
              <a:rPr lang="en-US" altLang="zh-CN" sz="28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(</a:t>
            </a:r>
            <a:r>
              <a:rPr lang="en-US" altLang="zh-CN" sz="2800" i="1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x,y</a:t>
            </a:r>
            <a:r>
              <a:rPr lang="en-US" altLang="zh-CN" sz="28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)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宋体" charset="0"/>
                <a:ea typeface="宋体" charset="0"/>
                <a:cs typeface="Times New Roman Regular" panose="02020503050405090304" charset="0"/>
                <a:sym typeface="+mn-ea"/>
              </a:rPr>
              <a:t>－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1)</a:t>
            </a:r>
            <a:r>
              <a:rPr kumimoji="1" lang="en-US" altLang="zh-CN" sz="2800" baseline="300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x+y</a:t>
            </a:r>
            <a:r>
              <a:rPr kumimoji="1" lang="zh-CN" altLang="en-US" sz="28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做为输入时离散傅立叶变换的阵列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BBBB6-913B-FF4E-ABA1-065A606F4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EB376C-C311-F38C-6478-026530760B6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2C5F74A-C9C0-D638-FBAC-613E57CD867A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4" name="直线连接符 4">
            <a:extLst>
              <a:ext uri="{FF2B5EF4-FFF2-40B4-BE49-F238E27FC236}">
                <a16:creationId xmlns:a16="http://schemas.microsoft.com/office/drawing/2014/main" id="{9E8EA0EB-C207-3CC5-FF85-EC46E3C59DC0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262FB248-D678-F9CF-1F9C-2E30B2CAF15F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580" y="1341120"/>
            <a:ext cx="910209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图像乘以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宋体" charset="0"/>
                <a:ea typeface="宋体" charset="0"/>
                <a:cs typeface="Times New Roman Regular" panose="02020503050405090304" charset="0"/>
                <a:sym typeface="+mn-ea"/>
              </a:rPr>
              <a:t>－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1)</a:t>
            </a:r>
            <a:r>
              <a:rPr kumimoji="1" lang="en-US" altLang="zh-CN" sz="2800" baseline="300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x+y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后进行傅立叶变换的变化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2152015"/>
            <a:ext cx="3950335" cy="39751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289810" y="3394710"/>
            <a:ext cx="1566545" cy="1537335"/>
          </a:xfrm>
          <a:prstGeom prst="rect">
            <a:avLst/>
          </a:prstGeom>
          <a:noFill/>
          <a:ln w="44450" cmpd="sng">
            <a:solidFill>
              <a:srgbClr val="FF0000">
                <a:alpha val="25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16380" y="2632075"/>
            <a:ext cx="1566545" cy="1537335"/>
          </a:xfrm>
          <a:prstGeom prst="rect">
            <a:avLst/>
          </a:prstGeom>
          <a:noFill/>
          <a:ln w="44450" cmpd="sng">
            <a:solidFill>
              <a:srgbClr val="FCBE0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125" y="2307590"/>
            <a:ext cx="3632200" cy="33147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102225" y="3900170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00D873-43FF-E51B-4ACF-FEEF33DEF5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A334825-4FAA-EF47-9EAB-BBEB0459EC5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6890B23-25FB-D903-8ED1-FD02A77CE4B0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6" name="直线连接符 4">
            <a:extLst>
              <a:ext uri="{FF2B5EF4-FFF2-40B4-BE49-F238E27FC236}">
                <a16:creationId xmlns:a16="http://schemas.microsoft.com/office/drawing/2014/main" id="{3FA99BB3-1365-9409-639C-64F9CDAF720E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" name="标题 1">
            <a:extLst>
              <a:ext uri="{FF2B5EF4-FFF2-40B4-BE49-F238E27FC236}">
                <a16:creationId xmlns:a16="http://schemas.microsoft.com/office/drawing/2014/main" id="{2E0189F6-AE05-C402-ADE6-8F0F82D9B86E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580" y="1341120"/>
            <a:ext cx="910209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图像乘以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宋体" charset="0"/>
                <a:ea typeface="宋体" charset="0"/>
                <a:cs typeface="Times New Roman Regular" panose="02020503050405090304" charset="0"/>
                <a:sym typeface="+mn-ea"/>
              </a:rPr>
              <a:t>－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1)</a:t>
            </a:r>
            <a:r>
              <a:rPr kumimoji="1" lang="en-US" altLang="zh-CN" sz="2800" baseline="300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x+y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后进行傅立叶变换的变化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67640" y="2100580"/>
            <a:ext cx="8884285" cy="2908300"/>
            <a:chOff x="31" y="3405"/>
            <a:chExt cx="15671" cy="513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" y="3435"/>
              <a:ext cx="5140" cy="51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" y="3405"/>
              <a:ext cx="5204" cy="512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5" y="3431"/>
              <a:ext cx="5118" cy="5099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318135" y="5095240"/>
            <a:ext cx="2841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原图像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59760" y="5095240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未做中心平移的频谱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247765" y="509524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  <a:sym typeface="+mn-ea"/>
              </a:rPr>
              <a:t>中心平移后的频谱</a:t>
            </a:r>
            <a:endParaRPr lang="zh-CN" altLang="en-US" sz="240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9B5587-98AD-2017-F420-A0B0EA61B1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6DFB9F6-1166-56C3-0503-72CF0E90F94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578D1F9-B88C-6A62-D1E6-8C4D0B10B80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028A350-1E2D-3310-C276-5AE4E8830CBA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4598B7FF-7580-10B4-74A8-9DBEBAF6BD8A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951484"/>
          </a:xfrm>
        </p:spPr>
        <p:txBody>
          <a:bodyPr/>
          <a:lstStyle/>
          <a:p>
            <a:pPr lvl="0"/>
            <a:r>
              <a:rPr lang="zh-CN" altLang="en-US" sz="2600" b="1" dirty="0"/>
              <a:t>图像的低频成分反映在傅里叶谱的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600" b="1" dirty="0"/>
              <a:t>个角部分。</a:t>
            </a:r>
            <a:endParaRPr lang="en-US" altLang="zh-CN" sz="2600" b="1" dirty="0"/>
          </a:p>
          <a:p>
            <a:pPr lvl="0"/>
            <a:r>
              <a:rPr lang="zh-CN" altLang="en-US" sz="2600" b="1" dirty="0"/>
              <a:t>由于图像</a:t>
            </a:r>
            <a:r>
              <a:rPr lang="zh-CN" altLang="en-US" sz="2600" dirty="0">
                <a:solidFill>
                  <a:srgbClr val="000000"/>
                </a:solidFill>
              </a:rPr>
              <a:t>具有很强的</a:t>
            </a:r>
            <a:r>
              <a:rPr lang="zh-CN" altLang="en-US" sz="2600" dirty="0">
                <a:solidFill>
                  <a:srgbClr val="0000FF"/>
                </a:solidFill>
              </a:rPr>
              <a:t>空域相关性</a:t>
            </a:r>
            <a:r>
              <a:rPr lang="zh-CN" altLang="en-US" sz="2600" dirty="0">
                <a:solidFill>
                  <a:srgbClr val="000000"/>
                </a:solidFill>
              </a:rPr>
              <a:t>，相邻像素一般具有相同或相近的灰度值，反映在频域中就是</a:t>
            </a:r>
            <a:r>
              <a:rPr lang="zh-CN" altLang="en-US" sz="2600" dirty="0">
                <a:solidFill>
                  <a:srgbClr val="0000FF"/>
                </a:solidFill>
              </a:rPr>
              <a:t>图像的能量主要集中于低频成分</a:t>
            </a:r>
            <a:r>
              <a:rPr lang="zh-CN" altLang="en-US" sz="2600" b="1" dirty="0"/>
              <a:t>，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600" b="1" dirty="0"/>
              <a:t>个角部分的幅度较大。</a:t>
            </a:r>
            <a:endParaRPr lang="zh-CN" altLang="en-US" sz="26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80" y="3212976"/>
            <a:ext cx="5307413" cy="35167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E14527-DC81-5766-66F8-F185702D5D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3AE8CE-68BC-F6C8-492F-D70E9AF877B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9DEEAB2-A879-B602-DE27-D1250D3F82F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9" name="直线连接符 4">
            <a:extLst>
              <a:ext uri="{FF2B5EF4-FFF2-40B4-BE49-F238E27FC236}">
                <a16:creationId xmlns:a16="http://schemas.microsoft.com/office/drawing/2014/main" id="{781EC86B-7013-4BE7-EBA3-0B52FD875972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22B62B48-6D69-5B93-94EE-2532B32DFB6F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600" b="1" dirty="0">
                <a:solidFill>
                  <a:srgbClr val="7D2E8F"/>
                </a:solidFill>
              </a:rPr>
              <a:t>中心移位变换</a:t>
            </a:r>
            <a:r>
              <a:rPr lang="zh-CN" altLang="en-US" sz="2600" b="1" dirty="0"/>
              <a:t>是将直流成分移动到频谱             的</a:t>
            </a:r>
            <a:r>
              <a:rPr lang="zh-CN" altLang="en-US" sz="2600" dirty="0"/>
              <a:t>中心                    ，便于观察频谱分布以及频域滤波等频域处理与分析。</a:t>
            </a:r>
            <a:endParaRPr lang="zh-CN" altLang="en-US" sz="2600" b="1" dirty="0"/>
          </a:p>
          <a:p>
            <a:pPr>
              <a:lnSpc>
                <a:spcPct val="120000"/>
              </a:lnSpc>
            </a:pPr>
            <a:endParaRPr lang="zh-CN" altLang="en-US" sz="2600" b="1" dirty="0"/>
          </a:p>
        </p:txBody>
      </p:sp>
      <p:sp>
        <p:nvSpPr>
          <p:cNvPr id="14" name="矩形 13"/>
          <p:cNvSpPr/>
          <p:nvPr/>
        </p:nvSpPr>
        <p:spPr>
          <a:xfrm>
            <a:off x="2771800" y="626621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二维离散傅里叶谱的频率成分分布图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649785" y="1491700"/>
          <a:ext cx="1035050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7715250" imgH="1857375" progId="Equation.Ribbit">
                  <p:embed/>
                </p:oleObj>
              </mc:Choice>
              <mc:Fallback>
                <p:oleObj name="Formula" r:id="rId3" imgW="7715250" imgH="1857375" progId="Equation.Ribbit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9785" y="1491700"/>
                        <a:ext cx="1035050" cy="249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403648" y="1948743"/>
          <a:ext cx="15478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1620500" imgH="2619375" progId="Equation.Ribbit">
                  <p:embed/>
                </p:oleObj>
              </mc:Choice>
              <mc:Fallback>
                <p:oleObj name="Formula" r:id="rId5" imgW="11620500" imgH="2619375" progId="Equation.Ribbit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948743"/>
                        <a:ext cx="1547813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4904"/>
            <a:ext cx="8874338" cy="3516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252482-87BC-8339-5B89-03AD5B955D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8EACB8B-755E-E623-6F5A-503F162838C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4249FA6-97C0-99C3-EED1-61ADBA4EBF52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1" name="直线连接符 4">
            <a:extLst>
              <a:ext uri="{FF2B5EF4-FFF2-40B4-BE49-F238E27FC236}">
                <a16:creationId xmlns:a16="http://schemas.microsoft.com/office/drawing/2014/main" id="{04A52765-30A9-65C0-660E-6D67DC7DE62F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B7D4A7A7-C4B3-3CBE-5EAF-C6CA2C328F36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920" y="1437640"/>
            <a:ext cx="866965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二维离散卷积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空间域中两个函数的卷积的傅立叶变换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频率域中两个傅立叶变换函数的乘积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空间域中两个函数的乘积的傅立叶变换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频率域中两个傅立叶变换函数的卷积</a:t>
            </a:r>
          </a:p>
        </p:txBody>
      </p:sp>
      <p:sp>
        <p:nvSpPr>
          <p:cNvPr id="10" name="右弧形箭头 9"/>
          <p:cNvSpPr/>
          <p:nvPr/>
        </p:nvSpPr>
        <p:spPr>
          <a:xfrm>
            <a:off x="7198360" y="2850515"/>
            <a:ext cx="558165" cy="701675"/>
          </a:xfrm>
          <a:prstGeom prst="curved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74965" y="294005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Songti SC Regular" panose="02010800040101010101" charset="-122"/>
                <a:ea typeface="Songti SC Regular" panose="02010800040101010101" charset="-122"/>
              </a:rPr>
              <a:t>等价</a:t>
            </a:r>
          </a:p>
        </p:txBody>
      </p:sp>
      <p:sp>
        <p:nvSpPr>
          <p:cNvPr id="16" name="右弧形箭头 15"/>
          <p:cNvSpPr/>
          <p:nvPr/>
        </p:nvSpPr>
        <p:spPr>
          <a:xfrm>
            <a:off x="7198360" y="4504690"/>
            <a:ext cx="558165" cy="701675"/>
          </a:xfrm>
          <a:prstGeom prst="curved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74965" y="459422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Songti SC Regular" panose="02010800040101010101" charset="-122"/>
                <a:ea typeface="Songti SC Regular" panose="02010800040101010101" charset="-122"/>
              </a:rPr>
              <a:t>等价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3737610"/>
            <a:ext cx="3289300" cy="5715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465" y="5407025"/>
            <a:ext cx="4025900" cy="7493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80" y="1892300"/>
            <a:ext cx="4991100" cy="850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89A116-5A4B-A3C7-57DE-6240BD99AA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A309FAF-DC08-9F85-226D-F501EC3EB70B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E0B703A-3D99-7135-09F7-5E84CB6CA1DB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8" name="直线连接符 4">
            <a:extLst>
              <a:ext uri="{FF2B5EF4-FFF2-40B4-BE49-F238E27FC236}">
                <a16:creationId xmlns:a16="http://schemas.microsoft.com/office/drawing/2014/main" id="{158A0C09-B850-4EF6-97ED-2F2A0F104135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7BC44774-C4ED-3B54-4751-A6299E3390F5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920" y="143764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" y="1457325"/>
            <a:ext cx="3869055" cy="5099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850" y="1598295"/>
            <a:ext cx="4076700" cy="40386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626610" y="3870960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7F6055-5C1A-E053-3422-79AE4AA37C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0D218C6-6180-FC6E-FAAB-0363AF90143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CB49AAE-430C-3991-ADF2-E51C4E1D5A59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4" name="直线连接符 4">
            <a:extLst>
              <a:ext uri="{FF2B5EF4-FFF2-40B4-BE49-F238E27FC236}">
                <a16:creationId xmlns:a16="http://schemas.microsoft.com/office/drawing/2014/main" id="{05C17A16-38AA-B626-7122-8C150A8F4DD5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23875BB4-0EF4-D096-9739-F12E3A6F2AD2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920" y="143764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" y="1457325"/>
            <a:ext cx="3869055" cy="5099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850" y="1598295"/>
            <a:ext cx="4076700" cy="40386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626610" y="3870960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520000">
            <a:off x="1088390" y="3295015"/>
            <a:ext cx="7498080" cy="6451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</a:rPr>
              <a:t>但是离散傅立叶变换隐藏着周期性！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2DCF42-66D6-61F2-E394-593ACCB8A8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6F44BFF-6DE4-1E08-E8EE-BC391B8BE5E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75375C9-C034-77D9-18F1-A70322B6FDB9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5" name="直线连接符 4">
            <a:extLst>
              <a:ext uri="{FF2B5EF4-FFF2-40B4-BE49-F238E27FC236}">
                <a16:creationId xmlns:a16="http://schemas.microsoft.com/office/drawing/2014/main" id="{A2780F8E-3116-8523-7CAD-7A63A78C7B59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45AD2D62-55FF-9C31-136F-13499BE22A9C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920" y="143764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422775" y="3870960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" y="1437640"/>
            <a:ext cx="3969385" cy="5114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95" y="2089785"/>
            <a:ext cx="3991610" cy="36150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98900" y="2667635"/>
            <a:ext cx="3606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m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12870" y="4349115"/>
            <a:ext cx="3606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26840" y="6066790"/>
            <a:ext cx="3606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568690" y="3272790"/>
            <a:ext cx="3606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m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576310" y="4948555"/>
            <a:ext cx="2971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x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C97E3A-04EC-6916-4808-5CC1D640EB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3E6B57-91E2-95AA-FEEA-9258E66E65E6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D5099F-9F0C-4839-DD2B-6BD868C3281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9" name="直线连接符 4">
            <a:extLst>
              <a:ext uri="{FF2B5EF4-FFF2-40B4-BE49-F238E27FC236}">
                <a16:creationId xmlns:a16="http://schemas.microsoft.com/office/drawing/2014/main" id="{0453ABB6-E7CD-9F5E-2A4D-1DA7FE70E4D7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14C79FA8-9995-B990-4F55-63B746512820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051" y="102604"/>
            <a:ext cx="1331845" cy="79565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目录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1481267" y="539660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/>
          <p:nvPr/>
        </p:nvSpPr>
        <p:spPr>
          <a:xfrm>
            <a:off x="505366" y="431056"/>
            <a:ext cx="3230555" cy="108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Contents</a:t>
            </a:r>
            <a:endParaRPr lang="zh-CN" altLang="en-US" sz="2400" b="1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9415" y="1642110"/>
            <a:ext cx="6666865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二变量傅立叶变换及其性质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频率域滤波基础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低通滤波器平滑图像</a:t>
            </a: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高通滤波器锐化图像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920" y="1437640"/>
            <a:ext cx="866965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422775" y="3870960"/>
            <a:ext cx="489585" cy="478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" y="1437640"/>
            <a:ext cx="3969385" cy="5114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95" y="2089785"/>
            <a:ext cx="3991610" cy="36150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98900" y="2667635"/>
            <a:ext cx="3606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m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12870" y="4349115"/>
            <a:ext cx="3606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26840" y="6066790"/>
            <a:ext cx="3606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568690" y="3272790"/>
            <a:ext cx="3606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m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576310" y="4948555"/>
            <a:ext cx="29718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>
                <a:latin typeface="Times New Roman Italic" panose="02020503050405090304" charset="0"/>
                <a:cs typeface="Times New Roman Italic" panose="02020503050405090304" charset="0"/>
              </a:rPr>
              <a:t>x</a:t>
            </a:r>
          </a:p>
        </p:txBody>
      </p:sp>
      <p:sp>
        <p:nvSpPr>
          <p:cNvPr id="8" name="文本框 7"/>
          <p:cNvSpPr txBox="1"/>
          <p:nvPr/>
        </p:nvSpPr>
        <p:spPr>
          <a:xfrm rot="20520000">
            <a:off x="1895475" y="3409950"/>
            <a:ext cx="6341110" cy="6451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</a:rPr>
              <a:t>所以要对坐标范围进行</a:t>
            </a:r>
            <a:r>
              <a:rPr lang="en-US" altLang="zh-CN" sz="3600" b="1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</a:rPr>
              <a:t>0</a:t>
            </a:r>
            <a:r>
              <a:rPr lang="zh-CN" altLang="en-US" sz="3600" b="1">
                <a:solidFill>
                  <a:srgbClr val="FF0000"/>
                </a:solidFill>
                <a:latin typeface="Songti SC Bold" panose="02010800040101010101" charset="-122"/>
                <a:ea typeface="Songti SC Bold" panose="02010800040101010101" charset="-122"/>
              </a:rPr>
              <a:t>填充！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A2A4C9-A02D-4B8E-E942-865A35DA61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B857DA-24F9-ECEB-5823-8323476878CC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9F767E1-3C03-D7DD-4E48-0FC4528BD10C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20" name="直线连接符 4">
            <a:extLst>
              <a:ext uri="{FF2B5EF4-FFF2-40B4-BE49-F238E27FC236}">
                <a16:creationId xmlns:a16="http://schemas.microsoft.com/office/drawing/2014/main" id="{9EE91417-3BA1-D10A-4E3D-E7B3B27EA35D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F5BA9E3E-8DDE-E646-DC17-3569757D4EBC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580" y="1341120"/>
            <a:ext cx="82613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对二维函数进行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填充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若两函数大小相同，都为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M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×</a:t>
            </a:r>
            <a:r>
              <a:rPr kumimoji="1" lang="zh-CN" altLang="en-US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N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的数字图像，则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填充后的图像大小为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P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Q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85" y="2162810"/>
            <a:ext cx="6240780" cy="9201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385" y="3082925"/>
            <a:ext cx="5981700" cy="965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735" y="5456555"/>
            <a:ext cx="1463675" cy="506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285" y="5463540"/>
            <a:ext cx="1276350" cy="4997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FB59D2-9373-F156-2F5C-C78A53C767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057858-7050-E658-E340-7EEAFC40625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88BBD42-3E71-D827-0D29-67DA3729EC2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0" name="直线连接符 4">
            <a:extLst>
              <a:ext uri="{FF2B5EF4-FFF2-40B4-BE49-F238E27FC236}">
                <a16:creationId xmlns:a16="http://schemas.microsoft.com/office/drawing/2014/main" id="{2732897C-02A6-EC75-EAB3-D5823D6B8F0B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1C9DC96C-2D8D-84F1-A0C9-A7E782CC7DE8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065055" y="3168761"/>
            <a:ext cx="4983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频率域滤波基础</a:t>
            </a:r>
          </a:p>
          <a:p>
            <a:pPr algn="ctr"/>
            <a:endParaRPr kumimoji="1" lang="zh-CN" altLang="en-US" sz="5400">
              <a:solidFill>
                <a:schemeClr val="accent1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频率域滤波基础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3861435" y="44450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Frequency Domain Filtering</a:t>
            </a:r>
          </a:p>
        </p:txBody>
      </p:sp>
      <p:sp>
        <p:nvSpPr>
          <p:cNvPr id="2" name="矩形 1"/>
          <p:cNvSpPr/>
          <p:nvPr/>
        </p:nvSpPr>
        <p:spPr>
          <a:xfrm>
            <a:off x="441324" y="1341120"/>
            <a:ext cx="8628245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Songti SC Regular" panose="02010800040101010101" charset="-122"/>
                <a:sym typeface="+mn-ea"/>
              </a:rPr>
              <a:t>频率域频谱与图像灰度变化关系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Songti SC Regular" panose="02010800040101010101" charset="-122"/>
                <a:sym typeface="+mn-ea"/>
              </a:rPr>
              <a:t>最慢的频率</a:t>
            </a:r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Times New Roman Regular" panose="02020503050405090304" charset="0"/>
                <a:sym typeface="+mn-ea"/>
              </a:rPr>
              <a:t>(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 Regular" panose="02020503050405090304" charset="0"/>
                <a:sym typeface="+mn-ea"/>
              </a:rPr>
              <a:t>u＝0, v＝0</a:t>
            </a:r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Times New Roman Regular" panose="02020503050405090304" charset="0"/>
                <a:sym typeface="+mn-ea"/>
              </a:rPr>
              <a:t>)</a:t>
            </a:r>
            <a:r>
              <a:rPr kumimoji="1"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 Regular" panose="02020503050405090304" charset="0"/>
                <a:sym typeface="+mn-ea"/>
              </a:rPr>
              <a:t>代表着</a:t>
            </a:r>
            <a:r>
              <a:rPr kumimoji="1"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Songti SC Regular" panose="02010800040101010101" charset="-122"/>
                <a:sym typeface="+mn-ea"/>
              </a:rPr>
              <a:t>图像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Songti SC Regular" panose="02010800040101010101" charset="-122"/>
                <a:sym typeface="+mn-ea"/>
              </a:rPr>
              <a:t>平均灰度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Songti SC Regular" panose="02010800040101010101" charset="-122"/>
                <a:sym typeface="+mn-ea"/>
              </a:rPr>
              <a:t>低频对应图像中变化缓慢的灰度分量（大块面积，总体）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Songti SC Regular" panose="02010800040101010101" charset="-122"/>
                <a:sym typeface="+mn-ea"/>
              </a:rPr>
              <a:t>高频对应物体的边缘</a:t>
            </a:r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Songti SC Regular" panose="02010800040101010101" charset="-122"/>
                <a:sym typeface="+mn-ea"/>
              </a:rPr>
              <a:t>/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Songti SC Regular" panose="02010800040101010101" charset="-122"/>
                <a:sym typeface="+mn-ea"/>
              </a:rPr>
              <a:t>灰度级快速变化部分（噪声，细节）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dirty="0">
              <a:latin typeface="宋体" panose="02010600030101010101" pitchFamily="2" charset="-122"/>
              <a:ea typeface="宋体" panose="02010600030101010101" pitchFamily="2" charset="-122"/>
              <a:cs typeface="Songti SC Regular" panose="020108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2743200"/>
            <a:ext cx="39116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/>
          <p:cNvSpPr txBox="1"/>
          <p:nvPr/>
        </p:nvSpPr>
        <p:spPr>
          <a:xfrm>
            <a:off x="638175" y="6297619"/>
            <a:ext cx="7929618" cy="52386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lvl="0" indent="-274320" algn="ctr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zh-CN" altLang="en-US" sz="2000" dirty="0">
                <a:solidFill>
                  <a:srgbClr val="053E49"/>
                </a:solidFill>
                <a:latin typeface="微软雅黑" panose="020B0503020204020204" charset="-122"/>
                <a:ea typeface="微软雅黑" panose="020B0503020204020204" charset="-122"/>
              </a:rPr>
              <a:t>不同细节程度图像的傅里叶谱比较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40826" y="5160233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53E49"/>
                </a:solidFill>
                <a:latin typeface="微软雅黑" panose="020B0503020204020204" charset="-122"/>
                <a:ea typeface="微软雅黑" panose="020B0503020204020204" charset="-122"/>
              </a:rPr>
              <a:t>细节较丰富图像</a:t>
            </a:r>
            <a:endParaRPr lang="zh-CN" altLang="en-US" sz="1600" dirty="0">
              <a:solidFill>
                <a:srgbClr val="053E49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79912" y="2852688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53E49"/>
                </a:solidFill>
                <a:latin typeface="微软雅黑" panose="020B0503020204020204" charset="-122"/>
                <a:ea typeface="微软雅黑" panose="020B0503020204020204" charset="-122"/>
              </a:rPr>
              <a:t>灰度较平坦图像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370388" y="2360613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371160" imgH="495360" progId="Equation.Ribbit">
                  <p:embed/>
                </p:oleObj>
              </mc:Choice>
              <mc:Fallback>
                <p:oleObj name="Formula" r:id="rId3" imgW="371160" imgH="495360" progId="Equation.Ribbit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388" y="2360613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370388" y="4745038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371160" imgH="495360" progId="Equation.Ribbit">
                  <p:embed/>
                </p:oleObj>
              </mc:Choice>
              <mc:Fallback>
                <p:oleObj name="Formula" r:id="rId3" imgW="371160" imgH="495360" progId="Equation.Ribbit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388" y="4745038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D:\MATLAB WORK\DIP\Images\face.bm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15" y="127464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D:\MATLAB WORK\DIP\Images\c4\face Fourier spectrum.bm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52" y="127032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D:\MATLAB WORK\DIP\Images\crowded.bmp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15" y="3870344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D:\MATLAB WORK\DIP\Images\c4\crowded Fourier spectrum.bmp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52" y="3870344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07896" y="1772816"/>
            <a:ext cx="936104" cy="17615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025EDE-BA6A-A8D1-433C-337BDBB6717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A809825-91BB-F725-D1D9-29B526580500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58ECBBF-AC35-0CC4-7211-E17EA8ACC9C3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频率域滤波基础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A7DCC7AD-B760-2993-A3AD-1FE850FA0229}"/>
              </a:ext>
            </a:extLst>
          </p:cNvPr>
          <p:cNvCxnSpPr/>
          <p:nvPr/>
        </p:nvCxnSpPr>
        <p:spPr>
          <a:xfrm>
            <a:off x="3861435" y="44450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DA39862B-DBCA-829D-434C-D82046501D18}"/>
              </a:ext>
            </a:extLst>
          </p:cNvPr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Frequency Domain Filtering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Rec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3069112"/>
            <a:ext cx="2736000" cy="2736000"/>
          </a:xfrm>
          <a:prstGeom prst="rect">
            <a:avLst/>
          </a:prstGeom>
          <a:noFill/>
        </p:spPr>
      </p:pic>
      <p:pic>
        <p:nvPicPr>
          <p:cNvPr id="137217" name="Picture 1" descr="Rect_FF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3299" y="3069112"/>
            <a:ext cx="2736000" cy="2736000"/>
          </a:xfrm>
          <a:prstGeom prst="rect">
            <a:avLst/>
          </a:prstGeom>
          <a:noFill/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54" y="1202853"/>
            <a:ext cx="4698379" cy="6051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空域脉冲与频域频率的关系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412" y="1885561"/>
            <a:ext cx="8686800" cy="4413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白色矩形水平方向：窄脉冲，垂直方向：宽脉冲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窄脉冲比宽脉冲灰度变化更快，具有更多的高频成分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5837772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二维矩形图像 </a:t>
            </a:r>
          </a:p>
        </p:txBody>
      </p:sp>
      <p:sp>
        <p:nvSpPr>
          <p:cNvPr id="8" name="矩形 7"/>
          <p:cNvSpPr/>
          <p:nvPr/>
        </p:nvSpPr>
        <p:spPr>
          <a:xfrm>
            <a:off x="6240195" y="58377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傅里叶谱</a:t>
            </a:r>
          </a:p>
        </p:txBody>
      </p:sp>
      <p:sp>
        <p:nvSpPr>
          <p:cNvPr id="4" name="Rectangle 3"/>
          <p:cNvSpPr/>
          <p:nvPr/>
        </p:nvSpPr>
        <p:spPr>
          <a:xfrm>
            <a:off x="3059832" y="6207104"/>
            <a:ext cx="3262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BE0E3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二维矩形图像的傅里叶变换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588224" y="4365104"/>
            <a:ext cx="432048" cy="144016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467890" y="3366896"/>
            <a:ext cx="338554" cy="2407375"/>
            <a:chOff x="9353781" y="1586341"/>
            <a:chExt cx="338554" cy="2407375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>
              <a:off x="9366211" y="1586341"/>
              <a:ext cx="0" cy="22788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Rectangle 12"/>
            <p:cNvSpPr/>
            <p:nvPr/>
          </p:nvSpPr>
          <p:spPr>
            <a:xfrm>
              <a:off x="9353781" y="3532051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09539" y="4429817"/>
            <a:ext cx="2478081" cy="461665"/>
            <a:chOff x="8430107" y="5095859"/>
            <a:chExt cx="2478081" cy="461665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>
              <a:off x="8430107" y="5114733"/>
              <a:ext cx="2284581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Rectangle 15"/>
            <p:cNvSpPr/>
            <p:nvPr/>
          </p:nvSpPr>
          <p:spPr>
            <a:xfrm>
              <a:off x="10587266" y="5095859"/>
              <a:ext cx="3209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410075" y="4117975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371160" imgH="495360" progId="Equation.Ribbit">
                  <p:embed/>
                </p:oleObj>
              </mc:Choice>
              <mc:Fallback>
                <p:oleObj name="Formula" r:id="rId5" imgW="371160" imgH="495360" progId="Equation.Ribbit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075" y="4117975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BA01C7F-C0B3-D6FC-BCEA-C73BA65C7C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D0EF9E-5078-3FEF-AE5B-C3D614B25C3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4336F32-FCCA-47D5-CE71-776C2F07561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频率域滤波基础</a:t>
            </a:r>
          </a:p>
        </p:txBody>
      </p:sp>
      <p:cxnSp>
        <p:nvCxnSpPr>
          <p:cNvPr id="18" name="直线连接符 4">
            <a:extLst>
              <a:ext uri="{FF2B5EF4-FFF2-40B4-BE49-F238E27FC236}">
                <a16:creationId xmlns:a16="http://schemas.microsoft.com/office/drawing/2014/main" id="{5CDEA6A9-EE69-9978-8DBD-D74CCC2B84F2}"/>
              </a:ext>
            </a:extLst>
          </p:cNvPr>
          <p:cNvCxnSpPr/>
          <p:nvPr/>
        </p:nvCxnSpPr>
        <p:spPr>
          <a:xfrm>
            <a:off x="3861435" y="44450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636802A5-1691-AA14-7B56-4BB1AEF70283}"/>
              </a:ext>
            </a:extLst>
          </p:cNvPr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Frequency Domain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:\MATLAB WORK\DIP\Images\pentagon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88" y="134076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D:\MATLAB WORK\DIP\Images\pentagon_spectrum.bm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34076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D:\Data\imageSets\test_images_256\gray test images\cameraman.t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88" y="401454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D:\MATLAB WORK\DIP\Images\cameraman_spectrum.bm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014548"/>
            <a:ext cx="2438400" cy="243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284663" y="2312988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371160" imgH="495360" progId="Equation.Ribbit">
                  <p:embed/>
                </p:oleObj>
              </mc:Choice>
              <mc:Fallback>
                <p:oleObj name="Formula" r:id="rId7" imgW="371160" imgH="495360" progId="Equation.Ribbit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312988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284663" y="4986338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371160" imgH="495360" progId="Equation.Ribbit">
                  <p:embed/>
                </p:oleObj>
              </mc:Choice>
              <mc:Fallback>
                <p:oleObj name="Formula" r:id="rId7" imgW="371160" imgH="495360" progId="Equation.Ribbit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986338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07896" y="1772816"/>
            <a:ext cx="936104" cy="17615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A449FC-E830-40E5-0051-83B60A3B6C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776FAC-2A45-83F2-D9C6-90E2563C8BFF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9BC6661-5BA0-6542-035B-F316A0BB7FCD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频率域滤波基础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:a16="http://schemas.microsoft.com/office/drawing/2014/main" id="{D8EBCD8E-05F8-C1C5-F3DC-8C33DA21CAD7}"/>
              </a:ext>
            </a:extLst>
          </p:cNvPr>
          <p:cNvCxnSpPr/>
          <p:nvPr/>
        </p:nvCxnSpPr>
        <p:spPr>
          <a:xfrm>
            <a:off x="3861435" y="44450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3350143C-52A0-1A2F-6141-ED280366890F}"/>
              </a:ext>
            </a:extLst>
          </p:cNvPr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Frequency Domain Filtering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44" y="2464024"/>
            <a:ext cx="3060000" cy="30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464024"/>
            <a:ext cx="3060000" cy="306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14863" y="3685953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371160" imgH="495360" progId="Equation.Ribbit">
                  <p:embed/>
                </p:oleObj>
              </mc:Choice>
              <mc:Fallback>
                <p:oleObj name="Formula" r:id="rId5" imgW="371160" imgH="495360" progId="Equation.Ribbit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63" y="3685953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4BAFEE-0001-6FC5-4A48-35B2CF5FD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3D6EF7-65DE-0A4D-ADDA-1CD9FCD94E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5B214D-8394-503A-F42E-9DA2635B9EF3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73F04C1-319E-43AB-0224-6B5A6C5C0E7C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频率域滤波基础</a:t>
            </a:r>
          </a:p>
        </p:txBody>
      </p:sp>
      <p:cxnSp>
        <p:nvCxnSpPr>
          <p:cNvPr id="12" name="直线连接符 4">
            <a:extLst>
              <a:ext uri="{FF2B5EF4-FFF2-40B4-BE49-F238E27FC236}">
                <a16:creationId xmlns:a16="http://schemas.microsoft.com/office/drawing/2014/main" id="{D60DA0BD-182C-7322-B63F-6277C15FB667}"/>
              </a:ext>
            </a:extLst>
          </p:cNvPr>
          <p:cNvCxnSpPr/>
          <p:nvPr/>
        </p:nvCxnSpPr>
        <p:spPr>
          <a:xfrm>
            <a:off x="3861435" y="44450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FFC38B17-8107-68FC-E2ED-9A170E7DE0B4}"/>
              </a:ext>
            </a:extLst>
          </p:cNvPr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Frequency Domain Filtering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639" y="76019"/>
            <a:ext cx="4245790" cy="1325563"/>
          </a:xfrm>
        </p:spPr>
        <p:txBody>
          <a:bodyPr/>
          <a:lstStyle/>
          <a:p>
            <a:r>
              <a:rPr lang="zh-CN" altLang="en-US" sz="3600" dirty="0"/>
              <a:t>案例展示</a:t>
            </a:r>
            <a:r>
              <a:rPr lang="en-US" altLang="zh-CN" sz="3600" dirty="0"/>
              <a:t>-</a:t>
            </a:r>
            <a:r>
              <a:rPr lang="zh-CN" altLang="en-US" sz="3600" dirty="0"/>
              <a:t>高通</a:t>
            </a:r>
            <a:r>
              <a:rPr lang="en-US" altLang="zh-CN" sz="3600" dirty="0"/>
              <a:t>/</a:t>
            </a:r>
            <a:r>
              <a:rPr lang="zh-CN" altLang="en-US" sz="3600" dirty="0"/>
              <a:t>低通</a:t>
            </a:r>
            <a:endParaRPr lang="zh-CN" alt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27761"/>
            <a:ext cx="2103120" cy="2103120"/>
          </a:xfrm>
          <a:prstGeom prst="rect">
            <a:avLst/>
          </a:prstGeom>
        </p:spPr>
      </p:pic>
      <p:graphicFrame>
        <p:nvGraphicFramePr>
          <p:cNvPr id="5" name="Object 18"/>
          <p:cNvGraphicFramePr>
            <a:graphicFrameLocks noChangeAspect="1"/>
          </p:cNvGraphicFramePr>
          <p:nvPr/>
        </p:nvGraphicFramePr>
        <p:xfrm>
          <a:off x="1479664" y="1226957"/>
          <a:ext cx="9429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7086600" imgH="2619375" progId="Equation.Ribbit">
                  <p:embed/>
                </p:oleObj>
              </mc:Choice>
              <mc:Fallback>
                <p:oleObj name="Formula" r:id="rId4" imgW="7086600" imgH="2619375" progId="Equation.Ribbit">
                  <p:embed/>
                  <p:pic>
                    <p:nvPicPr>
                      <p:cNvPr id="5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664" y="1226957"/>
                        <a:ext cx="94297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1452686" y="6522599"/>
          <a:ext cx="114458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1534775" imgH="3486150" progId="Equation.Ribbit">
                  <p:embed/>
                </p:oleObj>
              </mc:Choice>
              <mc:Fallback>
                <p:oleObj name="Formula" r:id="rId6" imgW="11534775" imgH="3486150" progId="Equation.Ribbit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686" y="6522599"/>
                        <a:ext cx="1144587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912" y="1627761"/>
            <a:ext cx="2103120" cy="2103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0677" y="1627761"/>
            <a:ext cx="2102400" cy="210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592" y="4450961"/>
            <a:ext cx="2103120" cy="2103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3874" y="4450961"/>
            <a:ext cx="2103120" cy="2103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2868" y="4450961"/>
            <a:ext cx="2103120" cy="2103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32000" y="1170750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 pass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89908" y="1170750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 pass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2999450" y="5260205"/>
            <a:ext cx="467686" cy="484632"/>
          </a:xfrm>
          <a:prstGeom prst="rightArrow">
            <a:avLst/>
          </a:prstGeom>
          <a:solidFill>
            <a:srgbClr val="053E4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07896" y="1772816"/>
            <a:ext cx="936104" cy="1761510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 bwMode="auto">
          <a:xfrm>
            <a:off x="5509931" y="5232521"/>
            <a:ext cx="540000" cy="540000"/>
          </a:xfrm>
          <a:prstGeom prst="mathPlus">
            <a:avLst/>
          </a:prstGeom>
          <a:solidFill>
            <a:srgbClr val="053E4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1701800" y="3867150"/>
          <a:ext cx="6477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648000" imgH="396360" progId="Equation.Ribbit">
                  <p:embed/>
                </p:oleObj>
              </mc:Choice>
              <mc:Fallback>
                <p:oleObj name="Formula" r:id="rId14" imgW="648000" imgH="396360" progId="Equation.Ribbit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3867150"/>
                        <a:ext cx="64770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6543675" y="3836988"/>
          <a:ext cx="9953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994680" imgH="454680" progId="Equation.Ribbit">
                  <p:embed/>
                </p:oleObj>
              </mc:Choice>
              <mc:Fallback>
                <p:oleObj name="Formula" r:id="rId16" imgW="994680" imgH="454680" progId="Equation.Ribbit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675" y="3836988"/>
                        <a:ext cx="995363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4125913" y="3857625"/>
          <a:ext cx="9953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994680" imgH="454680" progId="Equation.Ribbit">
                  <p:embed/>
                </p:oleObj>
              </mc:Choice>
              <mc:Fallback>
                <p:oleObj name="Formula" r:id="rId16" imgW="994680" imgH="454680" progId="Equation.Ribbit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5913" y="3857625"/>
                        <a:ext cx="995362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6" name="Picture 4" descr="pentagon by Periodic Noi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2919" y="1385180"/>
            <a:ext cx="2160000" cy="2160000"/>
          </a:xfrm>
          <a:prstGeom prst="rect">
            <a:avLst/>
          </a:prstGeom>
          <a:noFill/>
        </p:spPr>
      </p:pic>
      <p:pic>
        <p:nvPicPr>
          <p:cNvPr id="115715" name="Picture 3" descr="pentagon Spectrum by Periodic Nois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3279" y="1385180"/>
            <a:ext cx="2160000" cy="2160000"/>
          </a:xfrm>
          <a:prstGeom prst="rect">
            <a:avLst/>
          </a:prstGeom>
          <a:noFill/>
        </p:spPr>
      </p:pic>
      <p:pic>
        <p:nvPicPr>
          <p:cNvPr id="115714" name="Picture 2" descr="pentagon Periodic Noise Reduction Spectru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93279" y="4149080"/>
            <a:ext cx="2160000" cy="2160000"/>
          </a:xfrm>
          <a:prstGeom prst="rect">
            <a:avLst/>
          </a:prstGeom>
          <a:noFill/>
        </p:spPr>
      </p:pic>
      <p:pic>
        <p:nvPicPr>
          <p:cNvPr id="115713" name="Picture 1" descr="pentagon Periodic Noise Reduc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52919" y="4149080"/>
            <a:ext cx="2160000" cy="2160000"/>
          </a:xfrm>
          <a:prstGeom prst="rect">
            <a:avLst/>
          </a:prstGeom>
          <a:noFill/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2844026" y="72485"/>
            <a:ext cx="3583251" cy="1325563"/>
          </a:xfrm>
        </p:spPr>
        <p:txBody>
          <a:bodyPr/>
          <a:lstStyle/>
          <a:p>
            <a:r>
              <a:rPr lang="zh-CN" altLang="en-US" sz="3600" dirty="0"/>
              <a:t>案例展示</a:t>
            </a:r>
            <a:r>
              <a:rPr lang="en-US" altLang="zh-CN" sz="3600" dirty="0"/>
              <a:t>-</a:t>
            </a:r>
            <a:r>
              <a:rPr lang="zh-CN" altLang="en-US" sz="3600" dirty="0"/>
              <a:t>带阻</a:t>
            </a:r>
            <a:endParaRPr lang="zh-CN" altLang="en-US" sz="36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19281" y="36041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傅里叶谱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5247" y="6355192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滤波函数与傅里叶谱的乘积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52919" y="635519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消除周期噪声的图像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53E4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640" y="360888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加性周期噪声干扰的图像</a:t>
            </a:r>
          </a:p>
        </p:txBody>
      </p:sp>
      <p:sp>
        <p:nvSpPr>
          <p:cNvPr id="18" name="Right Arrow 17"/>
          <p:cNvSpPr/>
          <p:nvPr/>
        </p:nvSpPr>
        <p:spPr bwMode="auto">
          <a:xfrm rot="5400000">
            <a:off x="5602681" y="3636166"/>
            <a:ext cx="541196" cy="484632"/>
          </a:xfrm>
          <a:prstGeom prst="rightArrow">
            <a:avLst/>
          </a:prstGeom>
          <a:solidFill>
            <a:srgbClr val="053E4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9" name="Picture 6" descr="Periodic Noise Spectru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93279" y="1398048"/>
            <a:ext cx="2160000" cy="2160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516216" y="3641802"/>
            <a:ext cx="1467068" cy="400110"/>
          </a:xfrm>
          <a:prstGeom prst="rect">
            <a:avLst/>
          </a:prstGeom>
          <a:solidFill>
            <a:srgbClr val="FFFFE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带阻滤波器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07896" y="1772816"/>
            <a:ext cx="936104" cy="1761510"/>
          </a:xfrm>
          <a:prstGeom prst="rect">
            <a:avLst/>
          </a:prstGeom>
        </p:spPr>
      </p:pic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4013200" y="2132013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371160" imgH="495360" progId="Equation.Ribbit">
                  <p:embed/>
                </p:oleObj>
              </mc:Choice>
              <mc:Fallback>
                <p:oleObj name="Formula" r:id="rId9" imgW="371160" imgH="495360" progId="Equation.Ribbit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2132013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3935413" y="5083175"/>
          <a:ext cx="52863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528480" imgH="527400" progId="Equation.Ribbit">
                  <p:embed/>
                </p:oleObj>
              </mc:Choice>
              <mc:Fallback>
                <p:oleObj name="Formula" r:id="rId11" imgW="528480" imgH="527400" progId="Equation.Ribbit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3" y="5083175"/>
                        <a:ext cx="528637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350555" y="3168761"/>
            <a:ext cx="8412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二变量傅立叶变换及其性质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748" y="0"/>
            <a:ext cx="3883876" cy="1325563"/>
          </a:xfrm>
        </p:spPr>
        <p:txBody>
          <a:bodyPr/>
          <a:lstStyle/>
          <a:p>
            <a:r>
              <a:rPr lang="zh-CN" altLang="en-US" sz="3600" dirty="0"/>
              <a:t>案例展示</a:t>
            </a:r>
            <a:r>
              <a:rPr lang="en-US" altLang="zh-CN" sz="3600" dirty="0"/>
              <a:t>-</a:t>
            </a:r>
            <a:r>
              <a:rPr lang="zh-CN" altLang="en-US" sz="3600" dirty="0"/>
              <a:t>陷波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268760"/>
            <a:ext cx="252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268760"/>
            <a:ext cx="252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4149360"/>
            <a:ext cx="2520000" cy="25200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928" y="4149360"/>
            <a:ext cx="2520000" cy="252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2392" y="5003945"/>
            <a:ext cx="1224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peaks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68511"/>
            <a:ext cx="16968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Periodic background removed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5400000">
            <a:off x="6012020" y="3798752"/>
            <a:ext cx="792088" cy="484632"/>
          </a:xfrm>
          <a:prstGeom prst="rightArrow">
            <a:avLst/>
          </a:prstGeom>
          <a:solidFill>
            <a:srgbClr val="053E4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07896" y="1772816"/>
            <a:ext cx="936104" cy="176151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59288" y="1979042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371160" imgH="495360" progId="Equation.Ribbit">
                  <p:embed/>
                </p:oleObj>
              </mc:Choice>
              <mc:Fallback>
                <p:oleObj name="Formula" r:id="rId8" imgW="371160" imgH="495360" progId="Equation.Ribbit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288" y="1979042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381500" y="5074501"/>
          <a:ext cx="5286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528480" imgH="527400" progId="Equation.Ribbit">
                  <p:embed/>
                </p:oleObj>
              </mc:Choice>
              <mc:Fallback>
                <p:oleObj name="Formula" r:id="rId10" imgW="528480" imgH="527400" progId="Equation.Ribbit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0" y="5074501"/>
                        <a:ext cx="52863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740828" y="3758006"/>
            <a:ext cx="1467068" cy="400110"/>
          </a:xfrm>
          <a:prstGeom prst="rect">
            <a:avLst/>
          </a:prstGeom>
          <a:solidFill>
            <a:srgbClr val="FFFFE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陷波滤波器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6922" y="189572"/>
            <a:ext cx="3881439" cy="1325563"/>
          </a:xfrm>
        </p:spPr>
        <p:txBody>
          <a:bodyPr/>
          <a:lstStyle/>
          <a:p>
            <a:r>
              <a:rPr lang="zh-CN" altLang="en-US" sz="3600" dirty="0"/>
              <a:t>案例展示</a:t>
            </a:r>
            <a:r>
              <a:rPr lang="en-US" altLang="zh-CN" sz="3600" dirty="0"/>
              <a:t>-</a:t>
            </a:r>
            <a:r>
              <a:rPr lang="zh-CN" altLang="en-US" sz="3600" dirty="0"/>
              <a:t>陷波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" y="1556792"/>
            <a:ext cx="2179228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91" y="1556792"/>
            <a:ext cx="2124163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190" y="1556792"/>
            <a:ext cx="2165446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556792"/>
            <a:ext cx="2053453" cy="288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49802" y="4509120"/>
            <a:ext cx="1296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移除信息</a:t>
            </a:r>
          </a:p>
        </p:txBody>
      </p:sp>
      <p:sp>
        <p:nvSpPr>
          <p:cNvPr id="9" name="Rectangle 8"/>
          <p:cNvSpPr/>
          <p:nvPr/>
        </p:nvSpPr>
        <p:spPr>
          <a:xfrm>
            <a:off x="7582050" y="4509120"/>
            <a:ext cx="1224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修复图像</a:t>
            </a:r>
          </a:p>
        </p:txBody>
      </p:sp>
      <p:sp>
        <p:nvSpPr>
          <p:cNvPr id="3" name="Rectangle 2"/>
          <p:cNvSpPr/>
          <p:nvPr/>
        </p:nvSpPr>
        <p:spPr>
          <a:xfrm>
            <a:off x="371920" y="4539897"/>
            <a:ext cx="1550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原图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Lunar orbital image (1966)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4001"/>
          <a:stretch>
            <a:fillRect/>
          </a:stretch>
        </p:blipFill>
        <p:spPr>
          <a:xfrm>
            <a:off x="8207896" y="5096490"/>
            <a:ext cx="936104" cy="17615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74470" y="5096490"/>
            <a:ext cx="1467068" cy="400110"/>
          </a:xfrm>
          <a:prstGeom prst="rect">
            <a:avLst/>
          </a:prstGeom>
          <a:solidFill>
            <a:srgbClr val="FFFFE0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3E4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陷波滤波器</a:t>
            </a:r>
          </a:p>
        </p:txBody>
      </p:sp>
      <p:sp>
        <p:nvSpPr>
          <p:cNvPr id="10" name="Curved Up Arrow 9"/>
          <p:cNvSpPr/>
          <p:nvPr/>
        </p:nvSpPr>
        <p:spPr bwMode="auto">
          <a:xfrm>
            <a:off x="3923928" y="4509120"/>
            <a:ext cx="1368152" cy="504056"/>
          </a:xfrm>
          <a:prstGeom prst="curvedUpArrow">
            <a:avLst/>
          </a:prstGeom>
          <a:solidFill>
            <a:srgbClr val="053E4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129252" y="2645877"/>
          <a:ext cx="371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371160" imgH="495360" progId="Equation.Ribbit">
                  <p:embed/>
                </p:oleObj>
              </mc:Choice>
              <mc:Fallback>
                <p:oleObj name="Formula" r:id="rId7" imgW="371160" imgH="495360" progId="Equation.Ribbit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9252" y="2645877"/>
                        <a:ext cx="3714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673635" y="2630002"/>
          <a:ext cx="5286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528480" imgH="527400" progId="Equation.Ribbit">
                  <p:embed/>
                </p:oleObj>
              </mc:Choice>
              <mc:Fallback>
                <p:oleObj name="Formula" r:id="rId9" imgW="528480" imgH="527400" progId="Equation.Ribbit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3635" y="2630002"/>
                        <a:ext cx="52863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频率域滤波基础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3861435" y="44450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Frequency Domain Filtering</a:t>
            </a:r>
          </a:p>
        </p:txBody>
      </p:sp>
      <p:sp>
        <p:nvSpPr>
          <p:cNvPr id="2" name="矩形 1"/>
          <p:cNvSpPr/>
          <p:nvPr/>
        </p:nvSpPr>
        <p:spPr>
          <a:xfrm>
            <a:off x="441325" y="1341120"/>
            <a:ext cx="8261350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频率域滤波公式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最简滤波（</a:t>
            </a:r>
            <a:r>
              <a:rPr kumimoji="1" lang="en-US" altLang="zh-CN" sz="2800" i="1" dirty="0">
                <a:latin typeface="Times New Roman Italic" panose="02020503050405090304" charset="0"/>
                <a:ea typeface="Songti SC Regular" panose="02010800040101010101" charset="-122"/>
                <a:cs typeface="Times New Roman Italic" panose="02020503050405090304" charset="0"/>
                <a:sym typeface="+mn-ea"/>
              </a:rPr>
              <a:t>H</a:t>
            </a:r>
            <a:r>
              <a:rPr kumimoji="1" lang="en-US" altLang="zh-CN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Songti SC Regular" panose="02010800040101010101" charset="-122"/>
                <a:cs typeface="Times New Roman Italic" panose="02020503050405090304" charset="0"/>
                <a:sym typeface="+mn-ea"/>
              </a:rPr>
              <a:t>u,v</a:t>
            </a:r>
            <a:r>
              <a:rPr kumimoji="1" lang="en-US" altLang="zh-CN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中间为</a:t>
            </a:r>
            <a:r>
              <a:rPr kumimoji="1" lang="en-US" altLang="zh-CN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，其他为</a:t>
            </a:r>
            <a:r>
              <a:rPr kumimoji="1" lang="en-US" altLang="zh-CN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1</a:t>
            </a:r>
            <a:r>
              <a:rPr kumimoji="1" lang="zh-CN" altLang="en-US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）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FF0000"/>
                </a:solidFill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输出图像平均灰度</a:t>
            </a:r>
            <a:endParaRPr kumimoji="1" lang="en-US" altLang="zh-CN" sz="2800" dirty="0">
              <a:solidFill>
                <a:srgbClr val="FF0000"/>
              </a:solidFill>
              <a:latin typeface="Times New Roman Regular" panose="02020503050405090304" charset="0"/>
              <a:ea typeface="Songti SC Regular" panose="02010800040101010101" charset="-122"/>
              <a:cs typeface="Times New Roman Regular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低通滤波（通过低频，衰减高频）：模糊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高通滤波（通过高频，衰减低频）：突出细节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i="1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2031365"/>
            <a:ext cx="5156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频率域滤波基础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3861435" y="44450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Frequency Domain Filtering</a:t>
            </a:r>
          </a:p>
        </p:txBody>
      </p:sp>
      <p:sp>
        <p:nvSpPr>
          <p:cNvPr id="2" name="矩形 1"/>
          <p:cNvSpPr/>
          <p:nvPr/>
        </p:nvSpPr>
        <p:spPr>
          <a:xfrm>
            <a:off x="441325" y="1341120"/>
            <a:ext cx="8774430" cy="491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频率域滤波步骤</a:t>
            </a:r>
          </a:p>
          <a:p>
            <a:pPr marL="384810" indent="-457200" fontAlgn="auto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kumimoji="1" lang="en-US" altLang="zh-CN" sz="2400" b="1" dirty="0">
                <a:latin typeface="Times New Roman" panose="02020603050405020304" pitchFamily="18" charset="0"/>
                <a:ea typeface="Songti SC Bold" panose="02010800040101010101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Songti SC Bold" panose="02010800040101010101" charset="-122"/>
                <a:cs typeface="Times New Roman" panose="02020603050405020304" pitchFamily="18" charset="0"/>
                <a:sym typeface="+mn-ea"/>
              </a:rPr>
              <a:t>填充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：输入大小为</a:t>
            </a:r>
            <a:r>
              <a:rPr kumimoji="1" lang="zh-CN" altLang="en-US" sz="2400" i="1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M</a:t>
            </a:r>
            <a:r>
              <a:rPr kumimoji="1" lang="zh-CN" altLang="en-US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×</a:t>
            </a:r>
            <a:r>
              <a:rPr kumimoji="1" lang="zh-CN" altLang="en-US" sz="2400" i="1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N</a:t>
            </a:r>
            <a:r>
              <a:rPr kumimoji="1" lang="zh-CN" altLang="en-US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的图像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x,y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并对其进行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填充，填充后的图像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f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p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x,y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的大小为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kumimoji="1" lang="zh-CN" altLang="en-US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×</a:t>
            </a:r>
            <a:r>
              <a:rPr kumimoji="1" lang="en-US" altLang="zh-CN" sz="2400" i="1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Q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charset="0"/>
                <a:cs typeface="Times New Roman" panose="02020603050405020304" pitchFamily="18" charset="0"/>
                <a:sym typeface="+mn-ea"/>
              </a:rPr>
              <a:t>，其中</a:t>
            </a:r>
            <a:r>
              <a:rPr kumimoji="1" lang="zh-CN" altLang="en-US" sz="2400" i="1" dirty="0">
                <a:latin typeface="Times New Roman" panose="02020603050405020304" pitchFamily="18" charset="0"/>
                <a:ea typeface="宋体" charset="0"/>
                <a:cs typeface="Times New Roman" panose="02020603050405020304" pitchFamily="18" charset="0"/>
                <a:sym typeface="+mn-ea"/>
              </a:rPr>
              <a:t>，</a:t>
            </a:r>
            <a:r>
              <a:rPr kumimoji="1" lang="en-US" altLang="zh-CN" sz="2400" i="1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P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=2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Q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=2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N</a:t>
            </a:r>
            <a:endParaRPr kumimoji="1" lang="zh-CN" altLang="en-US" sz="2400" dirty="0">
              <a:latin typeface="Times New Roman" panose="02020603050405020304" pitchFamily="18" charset="0"/>
              <a:ea typeface="Songti SC Regular" panose="02010800040101010101" charset="-122"/>
              <a:cs typeface="Times New Roman" panose="02020603050405020304" pitchFamily="18" charset="0"/>
              <a:sym typeface="+mn-ea"/>
            </a:endParaRPr>
          </a:p>
          <a:p>
            <a:pPr marL="384810" indent="-457200" fontAlgn="auto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中心变换：对填充后的图像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f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p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x,y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乘以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charset="0"/>
                <a:cs typeface="Times New Roman" panose="02020603050405020304" pitchFamily="18" charset="0"/>
                <a:sym typeface="+mn-ea"/>
              </a:rPr>
              <a:t>－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1)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x+y</a:t>
            </a:r>
          </a:p>
          <a:p>
            <a:pPr marL="384810" indent="-457200" fontAlgn="auto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中心变换后的图像进行离散傅立叶变换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  <a:endParaRPr kumimoji="1" lang="zh-CN" altLang="en-US" sz="2400" dirty="0">
              <a:latin typeface="Times New Roman" panose="02020603050405020304" pitchFamily="18" charset="0"/>
              <a:ea typeface="Songti SC Regular" panose="02010800040101010101" charset="-122"/>
              <a:cs typeface="Times New Roman" panose="02020603050405020304" pitchFamily="18" charset="0"/>
              <a:sym typeface="+mn-ea"/>
            </a:endParaRPr>
          </a:p>
          <a:p>
            <a:pPr marL="384810" indent="-457200" fontAlgn="auto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构建大小为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kumimoji="1" lang="zh-CN" altLang="en-US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×</a:t>
            </a:r>
            <a:r>
              <a:rPr kumimoji="1" lang="en-US" altLang="zh-CN" sz="2400" i="1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Q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的滤波器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H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，其中心在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P/2,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Q/2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处</a:t>
            </a:r>
          </a:p>
          <a:p>
            <a:pPr marL="384810" indent="-457200" fontAlgn="auto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将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503050405090304" charset="0"/>
                <a:cs typeface="Times New Roman" panose="02020603050405020304" pitchFamily="18" charset="0"/>
                <a:sym typeface="+mn-ea"/>
              </a:rPr>
              <a:t>H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的对应元素相乘，得到滤波后频谱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384810" indent="-457200" fontAlgn="auto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u,v</a:t>
            </a:r>
            <a:r>
              <a:rPr kumimoji="1" lang="en-US" altLang="zh-CN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进行傅立叶反变换</a:t>
            </a:r>
          </a:p>
          <a:p>
            <a:pPr marL="384810" indent="-457200" fontAlgn="auto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endParaRPr kumimoji="1" lang="zh-CN" altLang="en-US" sz="2400" dirty="0">
              <a:latin typeface="Times New Roman" panose="02020603050405020304" pitchFamily="18" charset="0"/>
              <a:ea typeface="Songti SC Regular" panose="02010800040101010101" charset="-122"/>
              <a:cs typeface="Times New Roman" panose="02020603050405020304" pitchFamily="18" charset="0"/>
              <a:sym typeface="+mn-ea"/>
            </a:endParaRPr>
          </a:p>
          <a:p>
            <a:pPr marL="384810" indent="-457200" fontAlgn="auto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endParaRPr kumimoji="1" lang="zh-CN" altLang="en-US" sz="2400" dirty="0">
              <a:latin typeface="Times New Roman" panose="02020603050405020304" pitchFamily="18" charset="0"/>
              <a:ea typeface="Songti SC Regular" panose="02010800040101010101" charset="-122"/>
              <a:cs typeface="Times New Roman" panose="02020603050405020304" pitchFamily="18" charset="0"/>
              <a:sym typeface="+mn-ea"/>
            </a:endParaRPr>
          </a:p>
          <a:p>
            <a:pPr marL="384810" indent="-457200" fontAlgn="auto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kumimoji="1" lang="zh-CN" altLang="en-US" sz="2400" dirty="0">
                <a:latin typeface="Times New Roman" panose="02020603050405020304" pitchFamily="18" charset="0"/>
                <a:ea typeface="Songti SC Regular" panose="02010800040101010101" charset="-122"/>
                <a:cs typeface="Times New Roman" panose="02020603050405020304" pitchFamily="18" charset="0"/>
                <a:sym typeface="+mn-ea"/>
              </a:rPr>
              <a:t>提取左上象限区域得到滤波后的新图像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60" y="4950460"/>
            <a:ext cx="5034915" cy="6788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频率域滤波基础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3861435" y="44450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Frequency Domain Filtering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" y="1153160"/>
            <a:ext cx="8453755" cy="50615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5660" y="621474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低通滤波：模糊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27095" y="621474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高通滤波：细节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24600" y="618617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偏移高通滤波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5660" y="621474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低通滤波：模糊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427095" y="621474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高通滤波：细节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24600" y="618617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偏移高通滤波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379255" y="3168761"/>
            <a:ext cx="63550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低通滤波器平滑图像</a:t>
            </a:r>
          </a:p>
          <a:p>
            <a:pPr algn="ctr"/>
            <a:endParaRPr kumimoji="1" lang="zh-CN" altLang="en-US" sz="5400" dirty="0">
              <a:solidFill>
                <a:schemeClr val="accent1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  <a:sym typeface="+mn-ea"/>
            </a:endParaRPr>
          </a:p>
          <a:p>
            <a:pPr algn="ctr"/>
            <a:endParaRPr kumimoji="1" lang="zh-CN" altLang="en-US" sz="5400">
              <a:solidFill>
                <a:schemeClr val="accent1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低通滤波器平滑图像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Lowpass Frequency Domain Filters</a:t>
            </a:r>
          </a:p>
        </p:txBody>
      </p:sp>
      <p:sp>
        <p:nvSpPr>
          <p:cNvPr id="2" name="矩形 1"/>
          <p:cNvSpPr/>
          <p:nvPr/>
        </p:nvSpPr>
        <p:spPr>
          <a:xfrm>
            <a:off x="441325" y="1341120"/>
            <a:ext cx="8261350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理想低通滤波器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其中，</a:t>
            </a:r>
            <a:r>
              <a:rPr kumimoji="1" lang="en-US" altLang="zh-CN" sz="2800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D(</a:t>
            </a:r>
            <a:r>
              <a:rPr kumimoji="1" lang="en-US" altLang="zh-CN" sz="2800" dirty="0" err="1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u,v</a:t>
            </a:r>
            <a:r>
              <a:rPr kumimoji="1" lang="en-US" altLang="zh-CN" sz="2800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是频率域中点</a:t>
            </a:r>
            <a:r>
              <a:rPr kumimoji="1" lang="en-US" altLang="zh-CN" sz="2800" dirty="0">
                <a:latin typeface="Times New Roman Italic" panose="02020503050405090304" charset="0"/>
                <a:cs typeface="Times New Roman Italic" panose="02020503050405090304" charset="0"/>
                <a:sym typeface="+mn-ea"/>
              </a:rPr>
              <a:t>(</a:t>
            </a:r>
            <a:r>
              <a:rPr kumimoji="1" lang="en-US" altLang="zh-CN" sz="2800" i="1" dirty="0" err="1">
                <a:latin typeface="Times New Roman Italic" panose="02020503050405090304" charset="0"/>
                <a:ea typeface="Songti SC Regular" panose="02010800040101010101" charset="-122"/>
                <a:cs typeface="Times New Roman Italic" panose="02020503050405090304" charset="0"/>
                <a:sym typeface="+mn-ea"/>
              </a:rPr>
              <a:t>u,v</a:t>
            </a:r>
            <a:r>
              <a:rPr kumimoji="1" lang="en-US" altLang="zh-CN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到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P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Q</a:t>
            </a:r>
            <a:r>
              <a:rPr kumimoji="1" lang="zh-CN" altLang="en-US" sz="28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的频率域中心的距离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Italic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Italic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i="1" dirty="0">
                <a:latin typeface="Times New Roman Italic" panose="02020503050405090304" charset="0"/>
                <a:ea typeface="Songti SC Regular" panose="02010800040101010101" charset="-122"/>
                <a:cs typeface="Times New Roman Italic" panose="02020503050405090304" charset="0"/>
                <a:sym typeface="+mn-ea"/>
              </a:rPr>
              <a:t>D</a:t>
            </a:r>
            <a:r>
              <a:rPr kumimoji="1" lang="en-US" altLang="zh-CN" sz="2800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是截止频率</a:t>
            </a: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335" y="2037715"/>
            <a:ext cx="4220210" cy="1118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810" y="4418330"/>
            <a:ext cx="5225415" cy="7848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低通滤波器平滑图像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Lowpass Frequency Domain Filters</a:t>
            </a:r>
          </a:p>
        </p:txBody>
      </p:sp>
      <p:sp>
        <p:nvSpPr>
          <p:cNvPr id="2" name="矩形 1"/>
          <p:cNvSpPr/>
          <p:nvPr/>
        </p:nvSpPr>
        <p:spPr>
          <a:xfrm>
            <a:off x="441325" y="1341120"/>
            <a:ext cx="8261350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理想低通滤波器示意图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通过包含原图像的功率谱来确立截止频率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2010"/>
            <a:ext cx="9144000" cy="2303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510" y="5460365"/>
            <a:ext cx="2755900" cy="914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610" y="5406390"/>
            <a:ext cx="36322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低通滤波器平滑图像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Lowpass Frequency Domain Filters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" y="1341120"/>
            <a:ext cx="9144000" cy="46183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低通滤波器平滑图像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Lowpass Frequency Domain Filters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1153160"/>
            <a:ext cx="7974965" cy="53073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2985" y="6437630"/>
            <a:ext cx="6888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4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不同截止频率的频率滤波器作用（半径逐渐增大）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050" y="1341120"/>
            <a:ext cx="866965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一维离散傅立叶变换与反变换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宋体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一维离散傅立叶反变换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2126615"/>
            <a:ext cx="5493385" cy="8902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255" y="4360545"/>
            <a:ext cx="5897880" cy="9563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18B21B-19D2-6C02-6F7C-FD60E57097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75C731-7FF8-E892-1372-B6F67F2F5CBE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416DB87-3DA2-4B03-82A3-0F2A0EEE29EC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A60CF8DF-F816-FE87-69CE-E1C177E7C374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B063C391-BC42-D9C7-F776-4566957B7508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低通滤波器平滑图像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Lowpass Frequency Domain Filters</a:t>
            </a:r>
          </a:p>
        </p:txBody>
      </p:sp>
      <p:sp>
        <p:nvSpPr>
          <p:cNvPr id="2" name="矩形 1"/>
          <p:cNvSpPr/>
          <p:nvPr/>
        </p:nvSpPr>
        <p:spPr>
          <a:xfrm>
            <a:off x="441325" y="1341120"/>
            <a:ext cx="8261350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高斯低通滤波器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其中，</a:t>
            </a:r>
            <a:r>
              <a:rPr kumimoji="1" lang="en-US" altLang="zh-CN" sz="2800" i="1" dirty="0">
                <a:latin typeface="Times New Roman Italic" panose="02020503050405090304" charset="0"/>
                <a:ea typeface="Songti SC Regular" panose="02010800040101010101" charset="-122"/>
                <a:cs typeface="Times New Roman Italic" panose="02020503050405090304" charset="0"/>
                <a:sym typeface="+mn-ea"/>
              </a:rPr>
              <a:t>D</a:t>
            </a:r>
            <a:r>
              <a:rPr kumimoji="1" lang="en-US" altLang="zh-CN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Songti SC Regular" panose="02010800040101010101" charset="-122"/>
                <a:cs typeface="Times New Roman Italic" panose="02020503050405090304" charset="0"/>
                <a:sym typeface="+mn-ea"/>
              </a:rPr>
              <a:t>u,v</a:t>
            </a:r>
            <a:r>
              <a:rPr kumimoji="1" lang="en-US" altLang="zh-CN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是频率域中点</a:t>
            </a:r>
            <a:r>
              <a:rPr kumimoji="1" lang="en-US" altLang="zh-CN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(</a:t>
            </a:r>
            <a:r>
              <a:rPr kumimoji="1" lang="en-US" altLang="zh-CN" sz="2800" i="1" dirty="0">
                <a:latin typeface="Times New Roman Italic" panose="02020503050405090304" charset="0"/>
                <a:ea typeface="Songti SC Regular" panose="02010800040101010101" charset="-122"/>
                <a:cs typeface="Times New Roman Italic" panose="02020503050405090304" charset="0"/>
                <a:sym typeface="+mn-ea"/>
              </a:rPr>
              <a:t>u,v</a:t>
            </a:r>
            <a:r>
              <a:rPr kumimoji="1" lang="en-US" altLang="zh-CN" sz="2800" dirty="0"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  <a:sym typeface="+mn-ea"/>
              </a:rPr>
              <a:t>)</a:t>
            </a: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到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P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×</a:t>
            </a:r>
            <a:r>
              <a:rPr kumimoji="1" lang="en-US" altLang="zh-CN" sz="2800" i="1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Q</a:t>
            </a:r>
            <a:r>
              <a:rPr kumimoji="1" lang="zh-CN" altLang="en-US" sz="28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的频率域中心的距离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Italic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 Italic" panose="02020503050405090304" charset="0"/>
              <a:ea typeface="Times New Roman" panose="02020503050405090304" charset="0"/>
              <a:cs typeface="Times New Roman Italic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en-US" altLang="zh-CN" sz="2800" i="1" dirty="0">
                <a:latin typeface="Times New Roman Italic" panose="02020503050405090304" charset="0"/>
                <a:ea typeface="Songti SC Regular" panose="02010800040101010101" charset="-122"/>
                <a:cs typeface="Times New Roman Italic" panose="02020503050405090304" charset="0"/>
                <a:sym typeface="+mn-ea"/>
              </a:rPr>
              <a:t>D</a:t>
            </a:r>
            <a:r>
              <a:rPr kumimoji="1" lang="en-US" altLang="zh-CN" sz="2800" baseline="-250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0</a:t>
            </a:r>
            <a:r>
              <a:rPr kumimoji="1" lang="zh-CN" altLang="en-US" sz="2800" dirty="0">
                <a:latin typeface="Times New Roman Italic" panose="02020503050405090304" charset="0"/>
                <a:ea typeface="Times New Roman" panose="02020503050405090304" charset="0"/>
                <a:cs typeface="Times New Roman Italic" panose="02020503050405090304" charset="0"/>
                <a:sym typeface="+mn-ea"/>
              </a:rPr>
              <a:t>是截止频率</a:t>
            </a: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810" y="4418330"/>
            <a:ext cx="5225415" cy="784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0" y="2113915"/>
            <a:ext cx="3543935" cy="8261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低通滤波器平滑图像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Lowpass Frequency Domain Filters</a:t>
            </a:r>
          </a:p>
        </p:txBody>
      </p:sp>
      <p:sp>
        <p:nvSpPr>
          <p:cNvPr id="2" name="矩形 1"/>
          <p:cNvSpPr/>
          <p:nvPr/>
        </p:nvSpPr>
        <p:spPr>
          <a:xfrm>
            <a:off x="441325" y="1341120"/>
            <a:ext cx="8261350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高斯低通滤波器示意图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6680"/>
            <a:ext cx="9144000" cy="26041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低通滤波器平滑图像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Lowpass Frequency Domain Filters</a:t>
            </a:r>
          </a:p>
        </p:txBody>
      </p:sp>
      <p:sp>
        <p:nvSpPr>
          <p:cNvPr id="2" name="矩形 1"/>
          <p:cNvSpPr/>
          <p:nvPr/>
        </p:nvSpPr>
        <p:spPr>
          <a:xfrm>
            <a:off x="441325" y="1341120"/>
            <a:ext cx="826135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巴特沃斯低通滤波器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巴特沃斯低通滤波器示意图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972945"/>
            <a:ext cx="3467100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" y="3539490"/>
            <a:ext cx="9144000" cy="30257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8135" y="102870"/>
            <a:ext cx="273431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数字图像处理</a:t>
            </a:r>
          </a:p>
        </p:txBody>
      </p:sp>
      <p:cxnSp>
        <p:nvCxnSpPr>
          <p:cNvPr id="11" name="直线连接符 4"/>
          <p:cNvCxnSpPr/>
          <p:nvPr/>
        </p:nvCxnSpPr>
        <p:spPr>
          <a:xfrm>
            <a:off x="3009712" y="525055"/>
            <a:ext cx="1749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2920" y="624840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Digital Image Processing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379255" y="3168761"/>
            <a:ext cx="63550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高通滤波器锐化图像</a:t>
            </a:r>
          </a:p>
          <a:p>
            <a:pPr algn="ctr"/>
            <a:endParaRPr kumimoji="1" lang="zh-CN" altLang="en-US" sz="5400" dirty="0">
              <a:solidFill>
                <a:schemeClr val="accent1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  <a:sym typeface="+mn-ea"/>
            </a:endParaRPr>
          </a:p>
          <a:p>
            <a:pPr algn="ctr"/>
            <a:endParaRPr kumimoji="1" lang="zh-CN" altLang="en-US" sz="5400">
              <a:solidFill>
                <a:schemeClr val="accent1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高通滤波器锐化图像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Highpass Frequency Domain Filters</a:t>
            </a:r>
          </a:p>
        </p:txBody>
      </p:sp>
      <p:sp>
        <p:nvSpPr>
          <p:cNvPr id="2" name="矩形 1"/>
          <p:cNvSpPr/>
          <p:nvPr/>
        </p:nvSpPr>
        <p:spPr>
          <a:xfrm>
            <a:off x="441325" y="1341120"/>
            <a:ext cx="8261350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低通滤波器对应的高斯滤波器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理想高通滤波器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高斯高通滤波器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  <a:sym typeface="+mn-ea"/>
              </a:rPr>
              <a:t>巴特沃斯高通滤波器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1840230"/>
            <a:ext cx="3378200" cy="723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00" y="3042920"/>
            <a:ext cx="3986530" cy="9486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230" y="4535805"/>
            <a:ext cx="3695700" cy="584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900" y="5650230"/>
            <a:ext cx="3419475" cy="90614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高通滤波器锐化图像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Highpass Frequency Domain Filters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60" y="1263015"/>
            <a:ext cx="6796405" cy="55168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18135" y="102870"/>
            <a:ext cx="4308475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solidFill>
                  <a:schemeClr val="accent1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高通滤波器锐化图像</a:t>
            </a:r>
          </a:p>
        </p:txBody>
      </p:sp>
      <p:cxnSp>
        <p:nvCxnSpPr>
          <p:cNvPr id="7" name="直线连接符 4"/>
          <p:cNvCxnSpPr/>
          <p:nvPr/>
        </p:nvCxnSpPr>
        <p:spPr>
          <a:xfrm>
            <a:off x="4798695" y="500380"/>
            <a:ext cx="2589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02285" y="528320"/>
            <a:ext cx="524129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Highpass Frequency Domain Filters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" y="2006600"/>
            <a:ext cx="8954135" cy="28448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8135" y="4851400"/>
            <a:ext cx="2841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a.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被污染的指纹图像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38830" y="4851400"/>
            <a:ext cx="24669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b. 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对图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a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高通滤波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06515" y="4851400"/>
            <a:ext cx="24390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c. 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对图</a:t>
            </a:r>
            <a:r>
              <a:rPr lang="en-US" altLang="zh-CN" sz="2400">
                <a:latin typeface="Songti SC Regular" panose="02010800040101010101" charset="-122"/>
                <a:ea typeface="Songti SC Regular" panose="02010800040101010101" charset="-122"/>
              </a:rPr>
              <a:t>b</a:t>
            </a:r>
            <a:r>
              <a:rPr lang="zh-CN" altLang="en-US" sz="2400">
                <a:latin typeface="Songti SC Regular" panose="02010800040101010101" charset="-122"/>
                <a:ea typeface="Songti SC Regular" panose="02010800040101010101" charset="-122"/>
              </a:rPr>
              <a:t>阈值处理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49580" y="1341120"/>
                <a:ext cx="9102090" cy="4043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二维离散傅立叶变换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其中，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f</a:t>
                </a:r>
                <a:r>
                  <a:rPr lang="en-US" altLang="zh-CN" sz="2800">
                    <a:latin typeface="Times New Roman Regular" panose="02020503050405090304" charset="0"/>
                    <a:cs typeface="Times New Roman Regular" panose="02020503050405090304" charset="0"/>
                    <a:sym typeface="+mn-ea"/>
                  </a:rPr>
                  <a:t>(</a:t>
                </a:r>
                <a:r>
                  <a:rPr lang="en-US" altLang="zh-CN" sz="2800" i="1">
                    <a:latin typeface="Times New Roman Italic" panose="02020503050405090304" charset="0"/>
                    <a:cs typeface="Times New Roman Italic" panose="02020503050405090304" charset="0"/>
                    <a:sym typeface="+mn-ea"/>
                  </a:rPr>
                  <a:t>x,y</a:t>
                </a:r>
                <a:r>
                  <a:rPr lang="en-US" altLang="zh-CN" sz="2800">
                    <a:latin typeface="Times New Roman Regular" panose="02020503050405090304" charset="0"/>
                    <a:cs typeface="Times New Roman Regular" panose="02020503050405090304" charset="0"/>
                    <a:sym typeface="+mn-ea"/>
                  </a:rPr>
                  <a:t>)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是大小为</a:t>
                </a:r>
                <a:r>
                  <a:rPr kumimoji="1" lang="zh-CN" altLang="en-US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M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×</a:t>
                </a:r>
                <a:r>
                  <a:rPr kumimoji="1" lang="zh-CN" altLang="en-US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N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的数字图像</a:t>
                </a:r>
              </a:p>
              <a:p>
                <a:pPr marL="800100" lvl="1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频率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𝜇</m:t>
                    </m:r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,</m:t>
                    </m:r>
                    <m:r>
                      <a:rPr kumimoji="1" lang="en-US" altLang="zh-CN" sz="2800" i="1" dirty="0">
                        <a:latin typeface="Cambria Math" charset="0"/>
                        <a:ea typeface="宋体" charset="0"/>
                        <a:cs typeface="Cambria Math" charset="0"/>
                        <a:sym typeface="+mn-ea"/>
                      </a:rPr>
                      <m:t>𝜈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的范围是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𝜇</m:t>
                    </m:r>
                  </m:oMath>
                </a14:m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 = 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0,1,2,...,</a:t>
                </a:r>
                <a:r>
                  <a:rPr kumimoji="1" lang="zh-CN" altLang="en-US" sz="2800" i="1" dirty="0">
                    <a:latin typeface="Times New Roman Italic" panose="02020503050405090304" charset="0"/>
                    <a:ea typeface="宋体" charset="0"/>
                    <a:cs typeface="Times New Roman Italic" panose="02020503050405090304" charset="0"/>
                    <a:sym typeface="+mn-ea"/>
                  </a:rPr>
                  <a:t>M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-1</a:t>
                </a:r>
                <a:r>
                  <a:rPr kumimoji="1" lang="zh-CN" altLang="en-US" sz="2800" dirty="0">
                    <a:latin typeface="Cambria Math" charset="0"/>
                    <a:ea typeface="宋体" charset="0"/>
                    <a:cs typeface="Cambria Math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宋体" charset="0"/>
                        <a:cs typeface="Cambria Math" charset="0"/>
                        <a:sym typeface="+mn-ea"/>
                      </a:rPr>
                      <m:t>𝜈</m:t>
                    </m:r>
                  </m:oMath>
                </a14:m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 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= 0,1,2,...,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charset="0"/>
                    <a:cs typeface="Times New Roman Italic" panose="02020503050405090304" charset="0"/>
                    <a:sym typeface="+mn-ea"/>
                  </a:rPr>
                  <a:t>N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-1</a:t>
                </a: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二维离散傅立叶反变换</a:t>
                </a:r>
              </a:p>
              <a:p>
                <a:pPr lvl="2" indent="-342900" fontAlgn="auto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坐标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x,y</a:t>
                </a:r>
                <a:r>
                  <a:rPr kumimoji="1" lang="zh-CN" altLang="en-US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的范围是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x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 </a:t>
                </a:r>
                <a:r>
                  <a:rPr kumimoji="1" lang="zh-CN" altLang="en-US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= 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0,1,2,...,</a:t>
                </a:r>
                <a:r>
                  <a:rPr kumimoji="1" lang="zh-CN" altLang="en-US" sz="2800" i="1" dirty="0">
                    <a:latin typeface="Times New Roman Italic" panose="02020503050405090304" charset="0"/>
                    <a:ea typeface="宋体" charset="0"/>
                    <a:cs typeface="Times New Roman Italic" panose="02020503050405090304" charset="0"/>
                    <a:sym typeface="+mn-ea"/>
                  </a:rPr>
                  <a:t>M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-1, 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charset="0"/>
                    <a:cs typeface="Times New Roman Italic" panose="02020503050405090304" charset="0"/>
                    <a:sym typeface="+mn-ea"/>
                  </a:rPr>
                  <a:t>y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 </a:t>
                </a:r>
                <a:r>
                  <a:rPr kumimoji="1" lang="en-US" altLang="zh-CN" sz="2800" dirty="0">
                    <a:latin typeface="Times New Roman" panose="02020503050405090304" charset="0"/>
                    <a:ea typeface="Times New Roman" panose="02020503050405090304" charset="0"/>
                    <a:cs typeface="Times New Roman" panose="02020503050405090304" charset="0"/>
                    <a:sym typeface="+mn-ea"/>
                  </a:rPr>
                  <a:t>= 0,1,2,...,</a:t>
                </a:r>
                <a:r>
                  <a:rPr kumimoji="1" lang="en-US" altLang="zh-CN" sz="2800" i="1" dirty="0">
                    <a:latin typeface="Times New Roman Italic" panose="02020503050405090304" charset="0"/>
                    <a:ea typeface="宋体" charset="0"/>
                    <a:cs typeface="Times New Roman Italic" panose="02020503050405090304" charset="0"/>
                    <a:sym typeface="+mn-ea"/>
                  </a:rPr>
                  <a:t>N</a:t>
                </a:r>
                <a:r>
                  <a:rPr kumimoji="1" lang="en-US" altLang="zh-CN" sz="2800" dirty="0">
                    <a:latin typeface="Times New Roman Regular" panose="02020503050405090304" charset="0"/>
                    <a:ea typeface="宋体" charset="0"/>
                    <a:cs typeface="Times New Roman Regular" panose="02020503050405090304" charset="0"/>
                    <a:sym typeface="+mn-ea"/>
                  </a:rPr>
                  <a:t>-1</a:t>
                </a: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  <a:p>
                <a:pPr marL="342900" indent="-342900" fontAlgn="auto">
                  <a:buFont typeface="Wingdings" panose="05000000000000000000" pitchFamily="2" charset="2"/>
                  <a:buChar char="n"/>
                </a:pPr>
                <a:endParaRPr kumimoji="1" lang="zh-CN" altLang="en-US" sz="2800" dirty="0">
                  <a:latin typeface="Times New Roman" panose="02020503050405090304" charset="0"/>
                  <a:ea typeface="Times New Roman" panose="02020503050405090304" charset="0"/>
                  <a:cs typeface="Times New Roman" panose="02020503050405090304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" y="1341120"/>
                <a:ext cx="9102090" cy="40430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015" y="2760980"/>
            <a:ext cx="5270500" cy="1104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515" y="4996815"/>
            <a:ext cx="6223635" cy="1193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3C9C4B6-4997-2E6A-73D7-A57E646796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1D4C4C-8C84-213D-598B-0C82E0325F6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1820BC4-31E8-0821-7E06-4306F2AC83E1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2" name="直线连接符 4">
            <a:extLst>
              <a:ext uri="{FF2B5EF4-FFF2-40B4-BE49-F238E27FC236}">
                <a16:creationId xmlns:a16="http://schemas.microsoft.com/office/drawing/2014/main" id="{591DD3C5-5692-0D5F-468B-B092DC862CE7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ABFBF41E-6643-DB8D-4296-CCC452C081F4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580" y="1341120"/>
            <a:ext cx="9102090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二维离散傅立叶变换的极坐标形式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幅度</a:t>
            </a:r>
            <a:r>
              <a:rPr kumimoji="1" lang="en-US" altLang="zh-CN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/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频谱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相角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功率谱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892300" y="1957705"/>
            <a:ext cx="5707380" cy="520700"/>
            <a:chOff x="2980" y="3263"/>
            <a:chExt cx="8988" cy="82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0" y="3263"/>
              <a:ext cx="5560" cy="8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8" y="3323"/>
              <a:ext cx="3740" cy="76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3295015"/>
            <a:ext cx="4241800" cy="6477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320" y="4122420"/>
            <a:ext cx="3530600" cy="11811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154555" y="5722620"/>
            <a:ext cx="5060950" cy="558800"/>
            <a:chOff x="3770" y="9041"/>
            <a:chExt cx="7970" cy="88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0" y="9041"/>
              <a:ext cx="3980" cy="88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60" y="9070"/>
              <a:ext cx="4280" cy="840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EC04C25-573E-9571-19C4-69B3864F92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294165D-6C59-479F-E7D2-CFB9B5F92E34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0ED8781-D708-7D1B-0D53-DBADE9A53079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A42FD835-0AE2-84C4-029B-F2B466473397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9796A960-BBE9-B972-8E7A-4048FD36C351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580" y="1341120"/>
            <a:ext cx="9102090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二维离散傅立叶变换性质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平移性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周期性</a:t>
            </a: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0" y="2355215"/>
            <a:ext cx="4923155" cy="764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255" y="3119755"/>
            <a:ext cx="5328285" cy="572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815" y="4567555"/>
            <a:ext cx="6515735" cy="63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755" y="5202555"/>
            <a:ext cx="6363335" cy="584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1BBC96-E70F-8786-B606-136F7B2822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DFA5B5-730F-BCEB-7D04-78A3E20219C1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FEEA646-A56A-BCBC-80C6-E5AC3C001AB9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5" name="直线连接符 4">
            <a:extLst>
              <a:ext uri="{FF2B5EF4-FFF2-40B4-BE49-F238E27FC236}">
                <a16:creationId xmlns:a16="http://schemas.microsoft.com/office/drawing/2014/main" id="{C005EBC1-FD84-02E4-4C72-C40C114BD6C7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9413578F-8976-C967-622A-8FB4C28DD01C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580" y="1341120"/>
            <a:ext cx="9102090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二维离散傅立叶变换性质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平移性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根据离散傅立叶变换的平移性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0" y="2355215"/>
            <a:ext cx="4923155" cy="764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255" y="3119755"/>
            <a:ext cx="5328285" cy="572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585" y="4509135"/>
            <a:ext cx="4380230" cy="69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01955" y="5406390"/>
                <a:ext cx="8619490" cy="523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>
                    <a:latin typeface="Songti SC Regular" panose="02010800040101010101" charset="-122"/>
                    <a:ea typeface="Songti SC Regular" panose="02010800040101010101" charset="-122"/>
                  </a:rPr>
                  <a:t>相当于将</a:t>
                </a:r>
                <a:r>
                  <a:rPr kumimoji="1" lang="en-US" altLang="zh-CN" sz="2400" i="1" dirty="0">
                    <a:latin typeface="Times New Roman Italic" panose="02020503050405090304" charset="0"/>
                    <a:ea typeface="Times New Roman" panose="02020503050405090304" charset="0"/>
                    <a:cs typeface="Times New Roman Italic" panose="02020503050405090304" charset="0"/>
                    <a:sym typeface="+mn-ea"/>
                  </a:rPr>
                  <a:t>f</a:t>
                </a:r>
                <a:r>
                  <a:rPr lang="en-US" altLang="zh-CN" sz="2400">
                    <a:latin typeface="Times New Roman Regular" panose="02020503050405090304" charset="0"/>
                    <a:cs typeface="Times New Roman Regular" panose="02020503050405090304" charset="0"/>
                    <a:sym typeface="+mn-ea"/>
                  </a:rPr>
                  <a:t>(</a:t>
                </a:r>
                <a:r>
                  <a:rPr lang="en-US" altLang="zh-CN" sz="2400" i="1">
                    <a:latin typeface="Times New Roman Italic" panose="02020503050405090304" charset="0"/>
                    <a:cs typeface="Times New Roman Italic" panose="02020503050405090304" charset="0"/>
                    <a:sym typeface="+mn-ea"/>
                  </a:rPr>
                  <a:t>x,y</a:t>
                </a:r>
                <a:r>
                  <a:rPr lang="en-US" altLang="zh-CN" sz="2400">
                    <a:latin typeface="Times New Roman Regular" panose="02020503050405090304" charset="0"/>
                    <a:cs typeface="Times New Roman Regular" panose="02020503050405090304" charset="0"/>
                    <a:sym typeface="+mn-ea"/>
                  </a:rPr>
                  <a:t>)</a:t>
                </a:r>
                <a:r>
                  <a:rPr lang="zh-CN" altLang="en-US" sz="2400">
                    <a:latin typeface="Songti SC Regular" panose="02010800040101010101" charset="-122"/>
                    <a:ea typeface="Songti SC Regular" panose="02010800040101010101" charset="-122"/>
                  </a:rPr>
                  <a:t>的傅立叶变换的数据</a:t>
                </a:r>
                <a:r>
                  <a:rPr lang="en-US" altLang="zh-CN" sz="2400">
                    <a:latin typeface="Times New Roman Regular" panose="02020503050405090304" charset="0"/>
                    <a:ea typeface="Songti SC Regular" panose="02010800040101010101" charset="-122"/>
                    <a:cs typeface="Times New Roman Regular" panose="02020503050405090304" charset="0"/>
                  </a:rPr>
                  <a:t>F(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𝜇</m:t>
                    </m:r>
                    <m:r>
                      <a:rPr kumimoji="1" lang="en-US" altLang="zh-CN" sz="2400" i="1" dirty="0">
                        <a:latin typeface="Cambria Math" charset="0"/>
                        <a:ea typeface="Times New Roman" panose="02020503050405090304" charset="0"/>
                        <a:cs typeface="Cambria Math" charset="0"/>
                        <a:sym typeface="+mn-ea"/>
                      </a:rPr>
                      <m:t>,</m:t>
                    </m:r>
                    <m:r>
                      <a:rPr kumimoji="1" lang="en-US" altLang="zh-CN" sz="2400" i="1" dirty="0">
                        <a:latin typeface="Cambria Math" charset="0"/>
                        <a:ea typeface="宋体" charset="0"/>
                        <a:cs typeface="Cambria Math" charset="0"/>
                        <a:sym typeface="+mn-ea"/>
                      </a:rPr>
                      <m:t>𝜈</m:t>
                    </m:r>
                  </m:oMath>
                </a14:m>
                <a:r>
                  <a:rPr lang="en-US" altLang="zh-CN" sz="2400">
                    <a:latin typeface="Times New Roman Regular" panose="02020503050405090304" charset="0"/>
                    <a:ea typeface="Songti SC Regular" panose="02010800040101010101" charset="-122"/>
                    <a:cs typeface="Times New Roman Regular" panose="02020503050405090304" charset="0"/>
                  </a:rPr>
                  <a:t>)</a:t>
                </a:r>
                <a:r>
                  <a:rPr lang="zh-CN" altLang="en-US" sz="2400">
                    <a:latin typeface="Songti SC Regular" panose="02010800040101010101" charset="-122"/>
                    <a:ea typeface="Songti SC Regular" panose="02010800040101010101" charset="-122"/>
                  </a:rPr>
                  <a:t>的原点移动到图像中间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" y="5406390"/>
                <a:ext cx="8619490" cy="523875"/>
              </a:xfrm>
              <a:prstGeom prst="rect">
                <a:avLst/>
              </a:prstGeom>
              <a:blipFill rotWithShape="1">
                <a:blip r:embed="rId7"/>
                <a:stretch>
                  <a:fillRect r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093F8D0-11E8-108D-541B-577C663649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82560"/>
            <a:ext cx="872370" cy="8532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B14324-806D-0BEC-F3AA-421629813002}"/>
              </a:ext>
            </a:extLst>
          </p:cNvPr>
          <p:cNvSpPr/>
          <p:nvPr/>
        </p:nvSpPr>
        <p:spPr>
          <a:xfrm>
            <a:off x="19878" y="194624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A12CB98-3929-F6F3-7E77-E27562FCCE21}"/>
              </a:ext>
            </a:extLst>
          </p:cNvPr>
          <p:cNvSpPr>
            <a:spLocks noGrp="1"/>
          </p:cNvSpPr>
          <p:nvPr/>
        </p:nvSpPr>
        <p:spPr>
          <a:xfrm>
            <a:off x="318135" y="113887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5" name="直线连接符 4">
            <a:extLst>
              <a:ext uri="{FF2B5EF4-FFF2-40B4-BE49-F238E27FC236}">
                <a16:creationId xmlns:a16="http://schemas.microsoft.com/office/drawing/2014/main" id="{9BE03C25-8CBC-6E54-FE8C-4EB14FF83ECF}"/>
              </a:ext>
            </a:extLst>
          </p:cNvPr>
          <p:cNvCxnSpPr>
            <a:cxnSpLocks/>
          </p:cNvCxnSpPr>
          <p:nvPr/>
        </p:nvCxnSpPr>
        <p:spPr>
          <a:xfrm>
            <a:off x="5564340" y="539337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4635A18E-3CB7-9963-6822-7D36F7BEF9F7}"/>
              </a:ext>
            </a:extLst>
          </p:cNvPr>
          <p:cNvSpPr txBox="1"/>
          <p:nvPr/>
        </p:nvSpPr>
        <p:spPr>
          <a:xfrm>
            <a:off x="502285" y="594422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45528" y="6556247"/>
            <a:ext cx="224042" cy="22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678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580" y="1341120"/>
            <a:ext cx="910209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图像乘以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(</a:t>
            </a:r>
            <a:r>
              <a:rPr kumimoji="1" lang="en-US" altLang="zh-CN" sz="2800" dirty="0">
                <a:latin typeface="宋体" charset="0"/>
                <a:ea typeface="宋体" charset="0"/>
                <a:cs typeface="Times New Roman Regular" panose="02020503050405090304" charset="0"/>
                <a:sym typeface="+mn-ea"/>
              </a:rPr>
              <a:t>－</a:t>
            </a:r>
            <a:r>
              <a:rPr kumimoji="1" lang="en-US" altLang="zh-CN" sz="28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1)</a:t>
            </a:r>
            <a:r>
              <a:rPr kumimoji="1" lang="en-US" altLang="zh-CN" sz="2800" baseline="30000" dirty="0">
                <a:latin typeface="Times New Roman Regular" panose="02020503050405090304" charset="0"/>
                <a:ea typeface="Times New Roman" panose="02020503050405090304" charset="0"/>
                <a:cs typeface="Times New Roman Regular" panose="02020503050405090304" charset="0"/>
                <a:sym typeface="+mn-ea"/>
              </a:rPr>
              <a:t>x+y</a:t>
            </a:r>
            <a:r>
              <a:rPr kumimoji="1" lang="zh-CN" altLang="en-US" sz="2800" dirty="0"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  <a:sym typeface="+mn-ea"/>
              </a:rPr>
              <a:t>后进行傅立叶变换的变化</a:t>
            </a:r>
          </a:p>
          <a:p>
            <a:pPr marL="800100" lvl="1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lvl="1" indent="0" fontAlgn="auto">
              <a:buFont typeface="Wingdings" panose="05000000000000000000" pitchFamily="2" charset="2"/>
              <a:buNone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342900" indent="-342900" fontAlgn="auto">
              <a:buFont typeface="Wingdings" panose="05000000000000000000" pitchFamily="2" charset="2"/>
              <a:buChar char="n"/>
            </a:pPr>
            <a:endParaRPr kumimoji="1" lang="zh-CN" altLang="en-US" sz="2800" dirty="0">
              <a:latin typeface="Times New Roman" panose="02020503050405090304" charset="0"/>
              <a:ea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2152015"/>
            <a:ext cx="3950335" cy="39751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B94A102-AD30-F06A-CB60-3628AF9945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31" y="271543"/>
            <a:ext cx="872370" cy="8532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A6DE752-965F-126F-7B1A-242C6DF2597A}"/>
              </a:ext>
            </a:extLst>
          </p:cNvPr>
          <p:cNvSpPr/>
          <p:nvPr/>
        </p:nvSpPr>
        <p:spPr>
          <a:xfrm>
            <a:off x="19878" y="183607"/>
            <a:ext cx="298173" cy="96933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F678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B1545B3-092E-02F0-9128-CAD463E4259F}"/>
              </a:ext>
            </a:extLst>
          </p:cNvPr>
          <p:cNvSpPr>
            <a:spLocks noGrp="1"/>
          </p:cNvSpPr>
          <p:nvPr/>
        </p:nvSpPr>
        <p:spPr>
          <a:xfrm>
            <a:off x="318135" y="102870"/>
            <a:ext cx="5818260" cy="79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rgbClr val="5B9BD5">
                    <a:lumMod val="50000"/>
                  </a:srgbClr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二变量傅立叶变换及其性质</a:t>
            </a:r>
            <a:endParaRPr lang="zh-CN" altLang="en-US" sz="3200" b="1" dirty="0">
              <a:solidFill>
                <a:srgbClr val="5B9BD5">
                  <a:lumMod val="50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402C398-35B4-0D2D-643C-E8FC00741EFF}"/>
              </a:ext>
            </a:extLst>
          </p:cNvPr>
          <p:cNvCxnSpPr>
            <a:cxnSpLocks/>
          </p:cNvCxnSpPr>
          <p:nvPr/>
        </p:nvCxnSpPr>
        <p:spPr>
          <a:xfrm>
            <a:off x="5564340" y="528320"/>
            <a:ext cx="1750860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1472FBB6-503F-3741-399E-AFB818E481A9}"/>
              </a:ext>
            </a:extLst>
          </p:cNvPr>
          <p:cNvSpPr txBox="1"/>
          <p:nvPr/>
        </p:nvSpPr>
        <p:spPr>
          <a:xfrm>
            <a:off x="502285" y="583405"/>
            <a:ext cx="412432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503050405090304" charset="0"/>
                <a:ea typeface="Times New Roman" panose="02020503050405090304" charset="0"/>
                <a:cs typeface="Times New Roman" panose="02020503050405090304" charset="0"/>
              </a:rPr>
              <a:t>DFT and Properties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riansTemplate">
  <a:themeElements>
    <a:clrScheme name="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ians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721</TotalTime>
  <Words>1655</Words>
  <Application>Microsoft Office PowerPoint</Application>
  <PresentationFormat>全屏显示(4:3)</PresentationFormat>
  <Paragraphs>381</Paragraphs>
  <Slides>46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8" baseType="lpstr">
      <vt:lpstr>Songti SC Bold</vt:lpstr>
      <vt:lpstr>Songti SC Regular</vt:lpstr>
      <vt:lpstr>Times New Roman Regular</vt:lpstr>
      <vt:lpstr>等线</vt:lpstr>
      <vt:lpstr>黑体</vt:lpstr>
      <vt:lpstr>黑体</vt:lpstr>
      <vt:lpstr>华光标题宋_CNKI</vt:lpstr>
      <vt:lpstr>宋体</vt:lpstr>
      <vt:lpstr>微软雅黑</vt:lpstr>
      <vt:lpstr>Arial</vt:lpstr>
      <vt:lpstr>Calibri</vt:lpstr>
      <vt:lpstr>Calibri Light</vt:lpstr>
      <vt:lpstr>Cambria Math</vt:lpstr>
      <vt:lpstr>Centaur</vt:lpstr>
      <vt:lpstr>Garamond</vt:lpstr>
      <vt:lpstr>Times New Roman</vt:lpstr>
      <vt:lpstr>Times New Roman Italic</vt:lpstr>
      <vt:lpstr>Wingdings</vt:lpstr>
      <vt:lpstr>Wingdings 2</vt:lpstr>
      <vt:lpstr>Office 主题​​</vt:lpstr>
      <vt:lpstr>1_BriansTemplate</vt:lpstr>
      <vt:lpstr>Formula</vt:lpstr>
      <vt:lpstr>数字图像处理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空域脉冲与频域频率的关系</vt:lpstr>
      <vt:lpstr>PowerPoint 演示文稿</vt:lpstr>
      <vt:lpstr>PowerPoint 演示文稿</vt:lpstr>
      <vt:lpstr>案例展示-高通/低通</vt:lpstr>
      <vt:lpstr>案例展示-带阻</vt:lpstr>
      <vt:lpstr>案例展示-陷波</vt:lpstr>
      <vt:lpstr>案例展示-陷波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 Liu</dc:creator>
  <cp:lastModifiedBy>Yaoh Liu</cp:lastModifiedBy>
  <cp:revision>1182</cp:revision>
  <dcterms:created xsi:type="dcterms:W3CDTF">2021-03-25T06:36:28Z</dcterms:created>
  <dcterms:modified xsi:type="dcterms:W3CDTF">2025-03-10T04:55:23Z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